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8ae055e8f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ae055e8f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8ae055e8f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ae055e8f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991975" y="1400725"/>
            <a:ext cx="5562600" cy="1756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sz="2100">
                <a:solidFill>
                  <a:srgbClr val="FFFFFF"/>
                </a:solidFill>
                <a:latin typeface="Arial"/>
                <a:ea typeface="Arial"/>
                <a:cs typeface="Arial"/>
                <a:sym typeface="Arial"/>
              </a:rPr>
              <a:t>A Recommender System for expats looking for a family friendly neighbourhood in Downtown Toronto</a:t>
            </a:r>
            <a:endParaRPr b="1" sz="2100">
              <a:solidFill>
                <a:srgbClr val="FFFFFF"/>
              </a:solidFill>
              <a:latin typeface="Arial"/>
              <a:ea typeface="Arial"/>
              <a:cs typeface="Arial"/>
              <a:sym typeface="Arial"/>
            </a:endParaRPr>
          </a:p>
          <a:p>
            <a:pPr indent="0" lvl="0" marL="0" rtl="0" algn="l">
              <a:spcBef>
                <a:spcPts val="1200"/>
              </a:spcBef>
              <a:spcAft>
                <a:spcPts val="0"/>
              </a:spcAft>
              <a:buNone/>
            </a:pPr>
            <a:r>
              <a:t/>
            </a:r>
            <a:endParaRPr sz="4500">
              <a:solidFill>
                <a:srgbClr val="FFFFFF"/>
              </a:solidFill>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IBM Final Capstone Presentation</a:t>
            </a:r>
            <a:endParaRPr/>
          </a:p>
          <a:p>
            <a:pPr indent="0" lvl="0" marL="0" rtl="0" algn="l">
              <a:lnSpc>
                <a:spcPct val="115000"/>
              </a:lnSpc>
              <a:spcBef>
                <a:spcPts val="1600"/>
              </a:spcBef>
              <a:spcAft>
                <a:spcPts val="1600"/>
              </a:spcAft>
              <a:buNone/>
            </a:pPr>
            <a:r>
              <a:rPr lang="en-GB"/>
              <a:t>Anushka Patil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26"/>
          <p:cNvSpPr txBox="1"/>
          <p:nvPr>
            <p:ph idx="2" type="title"/>
          </p:nvPr>
        </p:nvSpPr>
        <p:spPr>
          <a:xfrm>
            <a:off x="1138250" y="459502"/>
            <a:ext cx="3019200" cy="61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300">
                <a:solidFill>
                  <a:srgbClr val="FFE599"/>
                </a:solidFill>
                <a:latin typeface="Arial"/>
                <a:ea typeface="Arial"/>
                <a:cs typeface="Arial"/>
                <a:sym typeface="Arial"/>
              </a:rPr>
              <a:t>Extraction of unique Categories and One Hot Encoder</a:t>
            </a:r>
            <a:endParaRPr b="1" sz="1300">
              <a:solidFill>
                <a:srgbClr val="FFE599"/>
              </a:solidFill>
              <a:latin typeface="Arial"/>
              <a:ea typeface="Arial"/>
              <a:cs typeface="Arial"/>
              <a:sym typeface="Arial"/>
            </a:endParaRPr>
          </a:p>
          <a:p>
            <a:pPr indent="0" lvl="0" marL="0" rtl="0" algn="l">
              <a:spcBef>
                <a:spcPts val="0"/>
              </a:spcBef>
              <a:spcAft>
                <a:spcPts val="0"/>
              </a:spcAft>
              <a:buNone/>
            </a:pPr>
            <a:r>
              <a:t/>
            </a:r>
            <a:endParaRPr/>
          </a:p>
        </p:txBody>
      </p:sp>
      <p:sp>
        <p:nvSpPr>
          <p:cNvPr id="320" name="Google Shape;320;p26"/>
          <p:cNvSpPr txBox="1"/>
          <p:nvPr>
            <p:ph type="title"/>
          </p:nvPr>
        </p:nvSpPr>
        <p:spPr>
          <a:xfrm>
            <a:off x="4625075" y="313775"/>
            <a:ext cx="4373400" cy="1131600"/>
          </a:xfrm>
          <a:prstGeom prst="rect">
            <a:avLst/>
          </a:prstGeom>
        </p:spPr>
        <p:txBody>
          <a:bodyPr anchorCtr="0" anchor="ctr" bIns="91425" lIns="91425" spcFirstLastPara="1" rIns="91425" wrap="square" tIns="91425">
            <a:noAutofit/>
          </a:bodyPr>
          <a:lstStyle/>
          <a:p>
            <a:pPr indent="0" lvl="0" marL="0" rtl="0" algn="l">
              <a:lnSpc>
                <a:spcPct val="129545"/>
              </a:lnSpc>
              <a:spcBef>
                <a:spcPts val="0"/>
              </a:spcBef>
              <a:spcAft>
                <a:spcPts val="0"/>
              </a:spcAft>
              <a:buNone/>
            </a:pPr>
            <a:r>
              <a:t/>
            </a:r>
            <a:endParaRPr sz="1100">
              <a:solidFill>
                <a:srgbClr val="000000"/>
              </a:solidFill>
              <a:highlight>
                <a:srgbClr val="FFFFFE"/>
              </a:highlight>
              <a:latin typeface="Arial"/>
              <a:ea typeface="Arial"/>
              <a:cs typeface="Arial"/>
              <a:sym typeface="Arial"/>
            </a:endParaRPr>
          </a:p>
          <a:p>
            <a:pPr indent="0" lvl="0" marL="0" rtl="0" algn="l">
              <a:lnSpc>
                <a:spcPct val="129545"/>
              </a:lnSpc>
              <a:spcBef>
                <a:spcPts val="0"/>
              </a:spcBef>
              <a:spcAft>
                <a:spcPts val="0"/>
              </a:spcAft>
              <a:buNone/>
            </a:pPr>
            <a:r>
              <a:t/>
            </a:r>
            <a:endParaRPr sz="1100">
              <a:solidFill>
                <a:srgbClr val="000000"/>
              </a:solidFill>
              <a:highlight>
                <a:srgbClr val="FFFFFE"/>
              </a:highlight>
              <a:latin typeface="Arial"/>
              <a:ea typeface="Arial"/>
              <a:cs typeface="Arial"/>
              <a:sym typeface="Arial"/>
            </a:endParaRPr>
          </a:p>
          <a:p>
            <a:pPr indent="0" lvl="0" marL="0" rtl="0" algn="l">
              <a:lnSpc>
                <a:spcPct val="129545"/>
              </a:lnSpc>
              <a:spcBef>
                <a:spcPts val="0"/>
              </a:spcBef>
              <a:spcAft>
                <a:spcPts val="0"/>
              </a:spcAft>
              <a:buNone/>
            </a:pPr>
            <a:r>
              <a:rPr lang="en-GB" sz="1100">
                <a:solidFill>
                  <a:srgbClr val="000000"/>
                </a:solidFill>
                <a:highlight>
                  <a:srgbClr val="FFFFFE"/>
                </a:highlight>
                <a:latin typeface="Arial"/>
                <a:ea typeface="Arial"/>
                <a:cs typeface="Arial"/>
                <a:sym typeface="Arial"/>
              </a:rPr>
              <a:t>After this, a list is created manually to select categories considered relevant to a family-friendly neighbourhood. The categories are chosen based on the characteristics mentioned in the business problem section. The selected categories are as follows:</a:t>
            </a:r>
            <a:endParaRPr sz="1100">
              <a:solidFill>
                <a:srgbClr val="000000"/>
              </a:solidFill>
              <a:highlight>
                <a:srgbClr val="FFFFFE"/>
              </a:highlight>
              <a:latin typeface="Arial"/>
              <a:ea typeface="Arial"/>
              <a:cs typeface="Arial"/>
              <a:sym typeface="Arial"/>
            </a:endParaRPr>
          </a:p>
          <a:p>
            <a:pPr indent="0" lvl="0" marL="0" rtl="0" algn="l">
              <a:lnSpc>
                <a:spcPct val="115000"/>
              </a:lnSpc>
              <a:spcBef>
                <a:spcPts val="0"/>
              </a:spcBef>
              <a:spcAft>
                <a:spcPts val="1600"/>
              </a:spcAft>
              <a:buNone/>
            </a:pPr>
            <a:r>
              <a:t/>
            </a:r>
            <a:endParaRPr>
              <a:solidFill>
                <a:schemeClr val="dk1"/>
              </a:solidFill>
            </a:endParaRPr>
          </a:p>
        </p:txBody>
      </p:sp>
      <p:sp>
        <p:nvSpPr>
          <p:cNvPr id="321" name="Google Shape;321;p26"/>
          <p:cNvSpPr txBox="1"/>
          <p:nvPr>
            <p:ph idx="1" type="body"/>
          </p:nvPr>
        </p:nvSpPr>
        <p:spPr>
          <a:xfrm>
            <a:off x="4728875" y="1367125"/>
            <a:ext cx="4269600" cy="3552300"/>
          </a:xfrm>
          <a:prstGeom prst="rect">
            <a:avLst/>
          </a:prstGeom>
        </p:spPr>
        <p:txBody>
          <a:bodyPr anchorCtr="0" anchor="t" bIns="91425" lIns="91425" spcFirstLastPara="1" rIns="91425" wrap="square" tIns="91425">
            <a:noAutofit/>
          </a:bodyPr>
          <a:lstStyle/>
          <a:p>
            <a:pPr indent="0" lvl="0" marL="0" rtl="0" algn="l">
              <a:lnSpc>
                <a:spcPct val="129545"/>
              </a:lnSpc>
              <a:spcBef>
                <a:spcPts val="0"/>
              </a:spcBef>
              <a:spcAft>
                <a:spcPts val="0"/>
              </a:spcAft>
              <a:buNone/>
            </a:pPr>
            <a:r>
              <a:rPr lang="en-GB" sz="1000">
                <a:solidFill>
                  <a:srgbClr val="FF0000"/>
                </a:solidFill>
                <a:highlight>
                  <a:srgbClr val="FFFFFE"/>
                </a:highlight>
                <a:latin typeface="Arial"/>
                <a:ea typeface="Arial"/>
                <a:cs typeface="Arial"/>
                <a:sym typeface="Arial"/>
              </a:rPr>
              <a:t>'Grocery Store','Park','Bank','Playground','Sandwich Place','Candy Store','Metro  Station','Diner','Restaurant','Bakery','Farm','Pet Store','Gift Shop','Garden','Dance Studio','Pool','Theater','Performing Arts Venue','Bookstore','Salon / Barbershop', 'Arts &amp; Crafts Store','Ice Cream Shop','Historic Site','Supermarket','Yoga Studio','Health &amp; Beauty Service','Furniture / Home Store','Video Store','Comic Shop','Clothing Store','Shopping Mall','Cosmetics Shop','Gym','Dog Run','Museum',</a:t>
            </a:r>
            <a:endParaRPr sz="1000">
              <a:solidFill>
                <a:srgbClr val="FF0000"/>
              </a:solidFill>
              <a:highlight>
                <a:srgbClr val="FFFFFE"/>
              </a:highlight>
              <a:latin typeface="Arial"/>
              <a:ea typeface="Arial"/>
              <a:cs typeface="Arial"/>
              <a:sym typeface="Arial"/>
            </a:endParaRPr>
          </a:p>
          <a:p>
            <a:pPr indent="0" lvl="0" marL="0" rtl="0" algn="l">
              <a:lnSpc>
                <a:spcPct val="129545"/>
              </a:lnSpc>
              <a:spcBef>
                <a:spcPts val="0"/>
              </a:spcBef>
              <a:spcAft>
                <a:spcPts val="0"/>
              </a:spcAft>
              <a:buNone/>
            </a:pPr>
            <a:r>
              <a:rPr lang="en-GB" sz="1000">
                <a:solidFill>
                  <a:srgbClr val="FF0000"/>
                </a:solidFill>
                <a:highlight>
                  <a:srgbClr val="FFFFFE"/>
                </a:highlight>
                <a:latin typeface="Arial"/>
                <a:ea typeface="Arial"/>
                <a:cs typeface="Arial"/>
                <a:sym typeface="Arial"/>
              </a:rPr>
              <a:t>'Farmers Market','Chocolate Shop','Dessert Shop','Spa','Gym / Fitness Center','Shoe Store','Event Space','Food Truck','Gym Pool','Electronics Store','Skating Rink', 'Pharmacy','Music Venue','Department Store','Monument / Landmark','Art Museum',’Poutine Place','Concert Hall','Church','Fountain','Tailor Shop','Basketball Stadium','Sporting Goods Shop','Beach','Lake','Train Station','University','Movie Theater','Aquarium','Baseball Stadium','Indie Movie Theater','Organic Grocery','Health Food Store','Music Store',’Women's Store’,'Food Court','Optical Shop','Airport','Harbor / Marina','Sculpture Garden','Cupcake Shop','Rock Climbing Spot'.</a:t>
            </a:r>
            <a:endParaRPr sz="1000">
              <a:solidFill>
                <a:srgbClr val="FF0000"/>
              </a:solidFill>
              <a:highlight>
                <a:srgbClr val="FFFFFE"/>
              </a:highlight>
              <a:latin typeface="Arial"/>
              <a:ea typeface="Arial"/>
              <a:cs typeface="Arial"/>
              <a:sym typeface="Arial"/>
            </a:endParaRPr>
          </a:p>
          <a:p>
            <a:pPr indent="0" lvl="0" marL="0" rtl="0" algn="l">
              <a:spcBef>
                <a:spcPts val="0"/>
              </a:spcBef>
              <a:spcAft>
                <a:spcPts val="1600"/>
              </a:spcAft>
              <a:buNone/>
            </a:pPr>
            <a:r>
              <a:t/>
            </a:r>
            <a:endParaRPr sz="900">
              <a:solidFill>
                <a:srgbClr val="FF0000"/>
              </a:solidFill>
            </a:endParaRPr>
          </a:p>
        </p:txBody>
      </p:sp>
      <p:sp>
        <p:nvSpPr>
          <p:cNvPr id="322" name="Google Shape;322;p26"/>
          <p:cNvSpPr/>
          <p:nvPr/>
        </p:nvSpPr>
        <p:spPr>
          <a:xfrm flipH="1">
            <a:off x="595102" y="1784207"/>
            <a:ext cx="1389300" cy="2316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txBox="1"/>
          <p:nvPr/>
        </p:nvSpPr>
        <p:spPr>
          <a:xfrm>
            <a:off x="392200" y="1636050"/>
            <a:ext cx="3765300" cy="289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300">
                <a:solidFill>
                  <a:srgbClr val="FFFFFF"/>
                </a:solidFill>
                <a:latin typeface="Lato"/>
                <a:ea typeface="Lato"/>
                <a:cs typeface="Lato"/>
                <a:sym typeface="Lato"/>
              </a:rPr>
              <a:t>Using the third dataset obtained using FourSquare API, 200 unique categories were identified. </a:t>
            </a:r>
            <a:endParaRPr sz="1300">
              <a:solidFill>
                <a:srgbClr val="FFFFFF"/>
              </a:solidFill>
              <a:latin typeface="Lato"/>
              <a:ea typeface="Lato"/>
              <a:cs typeface="Lato"/>
              <a:sym typeface="Lato"/>
            </a:endParaRPr>
          </a:p>
          <a:p>
            <a:pPr indent="0" lvl="0" marL="0" rtl="0" algn="ctr">
              <a:lnSpc>
                <a:spcPct val="115000"/>
              </a:lnSpc>
              <a:spcBef>
                <a:spcPts val="0"/>
              </a:spcBef>
              <a:spcAft>
                <a:spcPts val="0"/>
              </a:spcAft>
              <a:buNone/>
            </a:pPr>
            <a:r>
              <a:rPr lang="en-GB" sz="1300">
                <a:solidFill>
                  <a:srgbClr val="FFFFFF"/>
                </a:solidFill>
                <a:latin typeface="Lato"/>
                <a:ea typeface="Lato"/>
                <a:cs typeface="Lato"/>
                <a:sym typeface="Lato"/>
              </a:rPr>
              <a:t>This category column is then one hot encoded. What one hot encoding does is, it takes a column which has categorical data, which has been label encoded and then splits the column into multiple columns each corresponding to a particular type of category. The numbers are replaced by 1s and 0s, depending on which column has what value. In our case, we’ll get 200 new columns, one for each unique category. </a:t>
            </a:r>
            <a:endParaRPr sz="1300">
              <a:solidFill>
                <a:srgbClr val="FFFFFF"/>
              </a:solidFill>
              <a:latin typeface="Lato"/>
              <a:ea typeface="Lato"/>
              <a:cs typeface="Lato"/>
              <a:sym typeface="Lato"/>
            </a:endParaRPr>
          </a:p>
          <a:p>
            <a:pPr indent="0" lvl="0" marL="0" rtl="0" algn="l">
              <a:spcBef>
                <a:spcPts val="0"/>
              </a:spcBef>
              <a:spcAft>
                <a:spcPts val="0"/>
              </a:spcAft>
              <a:buNone/>
            </a:pPr>
            <a:r>
              <a:t/>
            </a:r>
            <a:endParaRPr sz="1300">
              <a:solidFill>
                <a:srgbClr val="FFFFFF"/>
              </a:solidFill>
              <a:latin typeface="Lato"/>
              <a:ea typeface="Lato"/>
              <a:cs typeface="Lato"/>
              <a:sym typeface="Lato"/>
            </a:endParaRPr>
          </a:p>
        </p:txBody>
      </p:sp>
      <p:cxnSp>
        <p:nvCxnSpPr>
          <p:cNvPr id="324" name="Google Shape;324;p26"/>
          <p:cNvCxnSpPr/>
          <p:nvPr/>
        </p:nvCxnSpPr>
        <p:spPr>
          <a:xfrm>
            <a:off x="1109375" y="1120600"/>
            <a:ext cx="3261000" cy="0"/>
          </a:xfrm>
          <a:prstGeom prst="straightConnector1">
            <a:avLst/>
          </a:prstGeom>
          <a:noFill/>
          <a:ln cap="flat" cmpd="sng" w="9525">
            <a:solidFill>
              <a:schemeClr val="dk2"/>
            </a:solidFill>
            <a:prstDash val="solid"/>
            <a:round/>
            <a:headEnd len="med" w="med" type="none"/>
            <a:tailEnd len="med" w="med" type="none"/>
          </a:ln>
        </p:spPr>
      </p:cxnSp>
      <p:sp>
        <p:nvSpPr>
          <p:cNvPr id="325" name="Google Shape;325;p26"/>
          <p:cNvSpPr txBox="1"/>
          <p:nvPr/>
        </p:nvSpPr>
        <p:spPr>
          <a:xfrm>
            <a:off x="4628025" y="168100"/>
            <a:ext cx="4426200" cy="4852200"/>
          </a:xfrm>
          <a:prstGeom prst="rect">
            <a:avLst/>
          </a:prstGeom>
          <a:noFill/>
          <a:ln cap="flat" cmpd="sng" w="28575">
            <a:solidFill>
              <a:srgbClr val="FFE5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27"/>
          <p:cNvSpPr txBox="1"/>
          <p:nvPr>
            <p:ph idx="4294967295" type="subTitle"/>
          </p:nvPr>
        </p:nvSpPr>
        <p:spPr>
          <a:xfrm>
            <a:off x="1297500" y="349525"/>
            <a:ext cx="50337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100">
                <a:solidFill>
                  <a:srgbClr val="FFE599"/>
                </a:solidFill>
                <a:latin typeface="Arial"/>
                <a:ea typeface="Arial"/>
                <a:cs typeface="Arial"/>
                <a:sym typeface="Arial"/>
              </a:rPr>
              <a:t>K-Means Clustering </a:t>
            </a:r>
            <a:endParaRPr sz="2100">
              <a:solidFill>
                <a:srgbClr val="FFE599"/>
              </a:solidFill>
              <a:latin typeface="Arial"/>
              <a:ea typeface="Arial"/>
              <a:cs typeface="Arial"/>
              <a:sym typeface="Arial"/>
            </a:endParaRPr>
          </a:p>
          <a:p>
            <a:pPr indent="0" lvl="0" marL="0" rtl="0" algn="l">
              <a:lnSpc>
                <a:spcPct val="100000"/>
              </a:lnSpc>
              <a:spcBef>
                <a:spcPts val="0"/>
              </a:spcBef>
              <a:spcAft>
                <a:spcPts val="0"/>
              </a:spcAft>
              <a:buNone/>
            </a:pPr>
            <a:r>
              <a:rPr lang="en-GB" sz="1600">
                <a:solidFill>
                  <a:srgbClr val="FFE599"/>
                </a:solidFill>
                <a:latin typeface="Arial"/>
                <a:ea typeface="Arial"/>
                <a:cs typeface="Arial"/>
                <a:sym typeface="Arial"/>
              </a:rPr>
              <a:t>– A machine learning technique</a:t>
            </a:r>
            <a:endParaRPr sz="1400">
              <a:solidFill>
                <a:srgbClr val="FFE599"/>
              </a:solidFill>
            </a:endParaRPr>
          </a:p>
        </p:txBody>
      </p:sp>
      <p:sp>
        <p:nvSpPr>
          <p:cNvPr id="331" name="Google Shape;331;p27"/>
          <p:cNvSpPr txBox="1"/>
          <p:nvPr>
            <p:ph idx="1" type="body"/>
          </p:nvPr>
        </p:nvSpPr>
        <p:spPr>
          <a:xfrm>
            <a:off x="1120600" y="1298788"/>
            <a:ext cx="6196800" cy="12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highlight>
                  <a:srgbClr val="000000"/>
                </a:highlight>
                <a:latin typeface="Arial"/>
                <a:ea typeface="Arial"/>
                <a:cs typeface="Arial"/>
                <a:sym typeface="Arial"/>
              </a:rPr>
              <a:t>K-means clustering is one of the simplest and a popular unsupervised machine learning algorithms. ‘k’ refers to the number of centroids and cluster refers to collection of the datapoints are aggregated together based on their similarities. In this project, k=4 and the datapoints are nothing but the neighborhoods</a:t>
            </a:r>
            <a:endParaRPr sz="1200">
              <a:solidFill>
                <a:srgbClr val="FFFFFF"/>
              </a:solidFill>
              <a:highlight>
                <a:srgbClr val="000000"/>
              </a:highlight>
              <a:latin typeface="Arial"/>
              <a:ea typeface="Arial"/>
              <a:cs typeface="Arial"/>
              <a:sym typeface="Arial"/>
            </a:endParaRPr>
          </a:p>
          <a:p>
            <a:pPr indent="0" lvl="0" marL="0" rtl="0" algn="l">
              <a:spcBef>
                <a:spcPts val="1600"/>
              </a:spcBef>
              <a:spcAft>
                <a:spcPts val="0"/>
              </a:spcAft>
              <a:buNone/>
            </a:pPr>
            <a:r>
              <a:rPr lang="en-GB" sz="1200">
                <a:solidFill>
                  <a:srgbClr val="FFFFFF"/>
                </a:solidFill>
                <a:highlight>
                  <a:srgbClr val="000000"/>
                </a:highlight>
                <a:latin typeface="Arial"/>
                <a:ea typeface="Arial"/>
                <a:cs typeface="Arial"/>
                <a:sym typeface="Arial"/>
              </a:rPr>
              <a:t>After performing k-means clustering, the groups are printed out in the order of having maximum sum. Here, maximum sum corresponds to the group of neighborhoods having maximum number of family friendly venues nearby.</a:t>
            </a:r>
            <a:endParaRPr sz="1200">
              <a:solidFill>
                <a:srgbClr val="FFFFFF"/>
              </a:solidFill>
              <a:highlight>
                <a:srgbClr val="000000"/>
              </a:highlight>
              <a:latin typeface="Arial"/>
              <a:ea typeface="Arial"/>
              <a:cs typeface="Arial"/>
              <a:sym typeface="Arial"/>
            </a:endParaRPr>
          </a:p>
          <a:p>
            <a:pPr indent="0" lvl="0" marL="0" rtl="0" algn="l">
              <a:spcBef>
                <a:spcPts val="0"/>
              </a:spcBef>
              <a:spcAft>
                <a:spcPts val="1600"/>
              </a:spcAft>
              <a:buNone/>
            </a:pPr>
            <a:r>
              <a:t/>
            </a:r>
            <a:endParaRPr sz="1200">
              <a:solidFill>
                <a:srgbClr val="FFFFFF"/>
              </a:solidFill>
              <a:highlight>
                <a:srgbClr val="000000"/>
              </a:highlight>
              <a:latin typeface="Arial"/>
              <a:ea typeface="Arial"/>
              <a:cs typeface="Arial"/>
              <a:sym typeface="Arial"/>
            </a:endParaRPr>
          </a:p>
        </p:txBody>
      </p:sp>
      <p:grpSp>
        <p:nvGrpSpPr>
          <p:cNvPr id="332" name="Google Shape;332;p27"/>
          <p:cNvGrpSpPr/>
          <p:nvPr/>
        </p:nvGrpSpPr>
        <p:grpSpPr>
          <a:xfrm>
            <a:off x="1359550" y="3154500"/>
            <a:ext cx="1018200" cy="1018200"/>
            <a:chOff x="1359550" y="3154500"/>
            <a:chExt cx="1018200" cy="1018200"/>
          </a:xfrm>
        </p:grpSpPr>
        <p:sp>
          <p:nvSpPr>
            <p:cNvPr id="333" name="Google Shape;333;p27"/>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1406850" y="3204750"/>
              <a:ext cx="917700" cy="917700"/>
            </a:xfrm>
            <a:prstGeom prst="pie">
              <a:avLst>
                <a:gd fmla="val 3945142"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7"/>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GB" sz="1000">
                <a:solidFill>
                  <a:schemeClr val="lt1"/>
                </a:solidFill>
                <a:latin typeface="Lato"/>
                <a:ea typeface="Lato"/>
                <a:cs typeface="Lato"/>
                <a:sym typeface="Lato"/>
              </a:rPr>
              <a:t>Group 2</a:t>
            </a:r>
            <a:endParaRPr b="1" sz="1000">
              <a:solidFill>
                <a:schemeClr val="lt1"/>
              </a:solidFill>
              <a:latin typeface="Lato"/>
              <a:ea typeface="Lato"/>
              <a:cs typeface="Lato"/>
              <a:sym typeface="Lato"/>
            </a:endParaRPr>
          </a:p>
        </p:txBody>
      </p:sp>
      <p:sp>
        <p:nvSpPr>
          <p:cNvPr id="338" name="Google Shape;338;p27"/>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000">
                <a:solidFill>
                  <a:schemeClr val="lt1"/>
                </a:solidFill>
                <a:latin typeface="Lato"/>
                <a:ea typeface="Lato"/>
                <a:cs typeface="Lato"/>
                <a:sym typeface="Lato"/>
              </a:rPr>
              <a:t>36.2</a:t>
            </a:r>
            <a:endParaRPr b="1">
              <a:solidFill>
                <a:schemeClr val="lt1"/>
              </a:solidFill>
              <a:latin typeface="Lato"/>
              <a:ea typeface="Lato"/>
              <a:cs typeface="Lato"/>
              <a:sym typeface="Lato"/>
            </a:endParaRPr>
          </a:p>
        </p:txBody>
      </p:sp>
      <p:sp>
        <p:nvSpPr>
          <p:cNvPr id="339" name="Google Shape;339;p27"/>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GB" sz="1000">
                <a:solidFill>
                  <a:schemeClr val="lt1"/>
                </a:solidFill>
                <a:latin typeface="Lato"/>
                <a:ea typeface="Lato"/>
                <a:cs typeface="Lato"/>
                <a:sym typeface="Lato"/>
              </a:rPr>
              <a:t>Group 3</a:t>
            </a:r>
            <a:endParaRPr b="1" sz="1000">
              <a:solidFill>
                <a:schemeClr val="lt1"/>
              </a:solidFill>
              <a:latin typeface="Lato"/>
              <a:ea typeface="Lato"/>
              <a:cs typeface="Lato"/>
              <a:sym typeface="Lato"/>
            </a:endParaRPr>
          </a:p>
        </p:txBody>
      </p:sp>
      <p:sp>
        <p:nvSpPr>
          <p:cNvPr id="344" name="Google Shape;344;p27"/>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36</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45" name="Google Shape;345;p27"/>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GB" sz="1000">
                <a:solidFill>
                  <a:schemeClr val="lt1"/>
                </a:solidFill>
                <a:latin typeface="Lato"/>
                <a:ea typeface="Lato"/>
                <a:cs typeface="Lato"/>
                <a:sym typeface="Lato"/>
              </a:rPr>
              <a:t>Group 4</a:t>
            </a:r>
            <a:endParaRPr b="1" sz="1000">
              <a:solidFill>
                <a:schemeClr val="lt1"/>
              </a:solidFill>
              <a:latin typeface="Lato"/>
              <a:ea typeface="Lato"/>
              <a:cs typeface="Lato"/>
              <a:sym typeface="Lato"/>
            </a:endParaRPr>
          </a:p>
        </p:txBody>
      </p:sp>
      <p:sp>
        <p:nvSpPr>
          <p:cNvPr id="350" name="Google Shape;350;p27"/>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34.5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51" name="Google Shape;351;p27"/>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GB" sz="1000">
                <a:solidFill>
                  <a:schemeClr val="lt1"/>
                </a:solidFill>
                <a:latin typeface="Lato"/>
                <a:ea typeface="Lato"/>
                <a:cs typeface="Lato"/>
                <a:sym typeface="Lato"/>
              </a:rPr>
              <a:t>Group 1</a:t>
            </a:r>
            <a:endParaRPr b="1" sz="1000">
              <a:solidFill>
                <a:schemeClr val="lt1"/>
              </a:solidFill>
              <a:latin typeface="Lato"/>
              <a:ea typeface="Lato"/>
              <a:cs typeface="Lato"/>
              <a:sym typeface="Lato"/>
            </a:endParaRPr>
          </a:p>
        </p:txBody>
      </p:sp>
      <p:sp>
        <p:nvSpPr>
          <p:cNvPr id="356" name="Google Shape;356;p27"/>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14.5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id="357" name="Google Shape;357;p27"/>
          <p:cNvPicPr preferRelativeResize="0"/>
          <p:nvPr/>
        </p:nvPicPr>
        <p:blipFill rotWithShape="1">
          <a:blip r:embed="rId3">
            <a:alphaModFix/>
          </a:blip>
          <a:srcRect b="2370" l="26670" r="0" t="-2370"/>
          <a:stretch/>
        </p:blipFill>
        <p:spPr>
          <a:xfrm rot="10800000">
            <a:off x="6246005" y="1"/>
            <a:ext cx="2898000" cy="2691600"/>
          </a:xfrm>
          <a:prstGeom prst="rtTriangle">
            <a:avLst/>
          </a:prstGeom>
          <a:noFill/>
          <a:ln>
            <a:noFill/>
          </a:ln>
        </p:spPr>
      </p:pic>
      <p:cxnSp>
        <p:nvCxnSpPr>
          <p:cNvPr id="358" name="Google Shape;358;p27"/>
          <p:cNvCxnSpPr/>
          <p:nvPr/>
        </p:nvCxnSpPr>
        <p:spPr>
          <a:xfrm>
            <a:off x="1243850" y="1221450"/>
            <a:ext cx="5759700" cy="0"/>
          </a:xfrm>
          <a:prstGeom prst="straightConnector1">
            <a:avLst/>
          </a:prstGeom>
          <a:noFill/>
          <a:ln cap="flat" cmpd="sng" w="9525">
            <a:solidFill>
              <a:schemeClr val="dk2"/>
            </a:solidFill>
            <a:prstDash val="solid"/>
            <a:round/>
            <a:headEnd len="med" w="med" type="none"/>
            <a:tailEnd len="med" w="med" type="none"/>
          </a:ln>
        </p:spPr>
      </p:cxnSp>
      <p:sp>
        <p:nvSpPr>
          <p:cNvPr id="359" name="Google Shape;359;p27"/>
          <p:cNvSpPr txBox="1"/>
          <p:nvPr/>
        </p:nvSpPr>
        <p:spPr>
          <a:xfrm>
            <a:off x="554350" y="3508025"/>
            <a:ext cx="8052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Sum:</a:t>
            </a:r>
            <a:endParaRPr>
              <a:solidFill>
                <a:srgbClr val="FFFFFF"/>
              </a:solidFill>
              <a:latin typeface="Lato"/>
              <a:ea typeface="Lato"/>
              <a:cs typeface="Lato"/>
              <a:sym typeface="Lato"/>
            </a:endParaRPr>
          </a:p>
        </p:txBody>
      </p:sp>
      <p:sp>
        <p:nvSpPr>
          <p:cNvPr id="360" name="Google Shape;360;p27"/>
          <p:cNvSpPr txBox="1"/>
          <p:nvPr/>
        </p:nvSpPr>
        <p:spPr>
          <a:xfrm>
            <a:off x="438650" y="4189400"/>
            <a:ext cx="8052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Group:</a:t>
            </a:r>
            <a:endParaRPr>
              <a:solidFill>
                <a:srgbClr val="FFFF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2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100">
                <a:latin typeface="Arial"/>
                <a:ea typeface="Arial"/>
                <a:cs typeface="Arial"/>
                <a:sym typeface="Arial"/>
              </a:rPr>
              <a:t>CONCLUSION</a:t>
            </a:r>
            <a:endParaRPr b="1" sz="2100">
              <a:latin typeface="Arial"/>
              <a:ea typeface="Arial"/>
              <a:cs typeface="Arial"/>
              <a:sym typeface="Arial"/>
            </a:endParaRPr>
          </a:p>
        </p:txBody>
      </p:sp>
      <p:sp>
        <p:nvSpPr>
          <p:cNvPr id="366" name="Google Shape;366;p28"/>
          <p:cNvSpPr txBox="1"/>
          <p:nvPr>
            <p:ph type="title"/>
          </p:nvPr>
        </p:nvSpPr>
        <p:spPr>
          <a:xfrm>
            <a:off x="448225" y="1535175"/>
            <a:ext cx="3588000" cy="1524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500">
                <a:solidFill>
                  <a:srgbClr val="FFE599"/>
                </a:solidFill>
              </a:rPr>
              <a:t>Group 2</a:t>
            </a:r>
            <a:r>
              <a:rPr lang="en-GB" sz="1500"/>
              <a:t> is the set of most family friendly neighborhoods in the Downtown borough of Canada.</a:t>
            </a:r>
            <a:endParaRPr sz="1500"/>
          </a:p>
          <a:p>
            <a:pPr indent="0" lvl="0" marL="0" rtl="0" algn="l">
              <a:lnSpc>
                <a:spcPct val="115000"/>
              </a:lnSpc>
              <a:spcBef>
                <a:spcPts val="0"/>
              </a:spcBef>
              <a:spcAft>
                <a:spcPts val="0"/>
              </a:spcAft>
              <a:buNone/>
            </a:pPr>
            <a:r>
              <a:rPr lang="en-GB"/>
              <a:t> </a:t>
            </a:r>
            <a:endParaRPr/>
          </a:p>
          <a:p>
            <a:pPr indent="0" lvl="0" marL="0" rtl="0" algn="l">
              <a:lnSpc>
                <a:spcPct val="115000"/>
              </a:lnSpc>
              <a:spcBef>
                <a:spcPts val="0"/>
              </a:spcBef>
              <a:spcAft>
                <a:spcPts val="1600"/>
              </a:spcAft>
              <a:buNone/>
            </a:pPr>
            <a:r>
              <a:t/>
            </a:r>
            <a:endParaRPr/>
          </a:p>
        </p:txBody>
      </p:sp>
      <p:grpSp>
        <p:nvGrpSpPr>
          <p:cNvPr id="367" name="Google Shape;367;p28"/>
          <p:cNvGrpSpPr/>
          <p:nvPr/>
        </p:nvGrpSpPr>
        <p:grpSpPr>
          <a:xfrm>
            <a:off x="4547087" y="1535165"/>
            <a:ext cx="4273653" cy="2923926"/>
            <a:chOff x="4547087" y="1535165"/>
            <a:chExt cx="4273653" cy="2923926"/>
          </a:xfrm>
        </p:grpSpPr>
        <p:sp>
          <p:nvSpPr>
            <p:cNvPr id="368" name="Google Shape;368;p28"/>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8"/>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8"/>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1" name="Google Shape;371;p28"/>
          <p:cNvCxnSpPr/>
          <p:nvPr/>
        </p:nvCxnSpPr>
        <p:spPr>
          <a:xfrm flipH="1" rot="10800000">
            <a:off x="1277475" y="986025"/>
            <a:ext cx="7530300" cy="22500"/>
          </a:xfrm>
          <a:prstGeom prst="straightConnector1">
            <a:avLst/>
          </a:prstGeom>
          <a:noFill/>
          <a:ln cap="flat" cmpd="sng" w="9525">
            <a:solidFill>
              <a:schemeClr val="dk2"/>
            </a:solidFill>
            <a:prstDash val="solid"/>
            <a:round/>
            <a:headEnd len="med" w="med" type="none"/>
            <a:tailEnd len="med" w="med" type="none"/>
          </a:ln>
        </p:spPr>
      </p:cxnSp>
      <p:pic>
        <p:nvPicPr>
          <p:cNvPr id="372" name="Google Shape;372;p28"/>
          <p:cNvPicPr preferRelativeResize="0"/>
          <p:nvPr/>
        </p:nvPicPr>
        <p:blipFill>
          <a:blip r:embed="rId3">
            <a:alphaModFix/>
          </a:blip>
          <a:stretch>
            <a:fillRect/>
          </a:stretch>
        </p:blipFill>
        <p:spPr>
          <a:xfrm>
            <a:off x="351825" y="2898425"/>
            <a:ext cx="3617148" cy="1778925"/>
          </a:xfrm>
          <a:prstGeom prst="rect">
            <a:avLst/>
          </a:prstGeom>
          <a:noFill/>
          <a:ln>
            <a:noFill/>
          </a:ln>
        </p:spPr>
      </p:pic>
      <p:pic>
        <p:nvPicPr>
          <p:cNvPr id="373" name="Google Shape;373;p28"/>
          <p:cNvPicPr preferRelativeResize="0"/>
          <p:nvPr/>
        </p:nvPicPr>
        <p:blipFill>
          <a:blip r:embed="rId4">
            <a:alphaModFix/>
          </a:blip>
          <a:stretch>
            <a:fillRect/>
          </a:stretch>
        </p:blipFill>
        <p:spPr>
          <a:xfrm>
            <a:off x="4704375" y="1650325"/>
            <a:ext cx="3959075" cy="2693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29"/>
          <p:cNvSpPr txBox="1"/>
          <p:nvPr>
            <p:ph type="title"/>
          </p:nvPr>
        </p:nvSpPr>
        <p:spPr>
          <a:xfrm>
            <a:off x="1120450" y="3695775"/>
            <a:ext cx="2566200" cy="7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E599"/>
                </a:solidFill>
              </a:rPr>
              <a:t>Thank you!</a:t>
            </a:r>
            <a:endParaRPr b="1">
              <a:solidFill>
                <a:srgbClr val="FFE599"/>
              </a:solidFill>
            </a:endParaRPr>
          </a:p>
        </p:txBody>
      </p:sp>
      <p:sp>
        <p:nvSpPr>
          <p:cNvPr id="379" name="Google Shape;379;p29"/>
          <p:cNvSpPr txBox="1"/>
          <p:nvPr>
            <p:ph idx="1" type="body"/>
          </p:nvPr>
        </p:nvSpPr>
        <p:spPr>
          <a:xfrm>
            <a:off x="94000" y="1810825"/>
            <a:ext cx="3063300" cy="9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Arial"/>
                <a:ea typeface="Arial"/>
                <a:cs typeface="Arial"/>
                <a:sym typeface="Arial"/>
              </a:rPr>
              <a:t>In the future, the same project can be extended to accommodate a factor of safety using the crime dataset made available on Kaggle. </a:t>
            </a:r>
            <a:endParaRPr>
              <a:latin typeface="Arial"/>
              <a:ea typeface="Arial"/>
              <a:cs typeface="Arial"/>
              <a:sym typeface="Arial"/>
            </a:endParaRPr>
          </a:p>
          <a:p>
            <a:pPr indent="0" lvl="0" marL="0" rtl="0" algn="l">
              <a:spcBef>
                <a:spcPts val="0"/>
              </a:spcBef>
              <a:spcAft>
                <a:spcPts val="1600"/>
              </a:spcAft>
              <a:buNone/>
            </a:pPr>
            <a:r>
              <a:t/>
            </a:r>
            <a:endParaRPr>
              <a:latin typeface="Arial"/>
              <a:ea typeface="Arial"/>
              <a:cs typeface="Arial"/>
              <a:sym typeface="Arial"/>
            </a:endParaRPr>
          </a:p>
        </p:txBody>
      </p:sp>
      <p:grpSp>
        <p:nvGrpSpPr>
          <p:cNvPr id="380" name="Google Shape;380;p29"/>
          <p:cNvGrpSpPr/>
          <p:nvPr/>
        </p:nvGrpSpPr>
        <p:grpSpPr>
          <a:xfrm>
            <a:off x="3172531" y="487559"/>
            <a:ext cx="3652153" cy="3376282"/>
            <a:chOff x="3553042" y="1657806"/>
            <a:chExt cx="3461100" cy="2671532"/>
          </a:xfrm>
        </p:grpSpPr>
        <p:sp>
          <p:nvSpPr>
            <p:cNvPr id="381" name="Google Shape;381;p2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29"/>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29"/>
          <p:cNvPicPr preferRelativeResize="0"/>
          <p:nvPr/>
        </p:nvPicPr>
        <p:blipFill>
          <a:blip r:embed="rId3">
            <a:alphaModFix/>
          </a:blip>
          <a:stretch>
            <a:fillRect/>
          </a:stretch>
        </p:blipFill>
        <p:spPr>
          <a:xfrm>
            <a:off x="3317313" y="592300"/>
            <a:ext cx="3362575" cy="2290975"/>
          </a:xfrm>
          <a:prstGeom prst="rect">
            <a:avLst/>
          </a:prstGeom>
          <a:noFill/>
          <a:ln>
            <a:noFill/>
          </a:ln>
        </p:spPr>
      </p:pic>
      <p:grpSp>
        <p:nvGrpSpPr>
          <p:cNvPr id="391" name="Google Shape;391;p29"/>
          <p:cNvGrpSpPr/>
          <p:nvPr/>
        </p:nvGrpSpPr>
        <p:grpSpPr>
          <a:xfrm>
            <a:off x="5391824" y="1522186"/>
            <a:ext cx="2899248" cy="2812915"/>
            <a:chOff x="6505573" y="2745170"/>
            <a:chExt cx="1122000" cy="1668000"/>
          </a:xfrm>
        </p:grpSpPr>
        <p:sp>
          <p:nvSpPr>
            <p:cNvPr id="392" name="Google Shape;392;p29"/>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6" name="Google Shape;396;p29"/>
          <p:cNvPicPr preferRelativeResize="0"/>
          <p:nvPr/>
        </p:nvPicPr>
        <p:blipFill>
          <a:blip r:embed="rId4">
            <a:alphaModFix/>
          </a:blip>
          <a:stretch>
            <a:fillRect/>
          </a:stretch>
        </p:blipFill>
        <p:spPr>
          <a:xfrm>
            <a:off x="5459500" y="1721200"/>
            <a:ext cx="2763900" cy="2414875"/>
          </a:xfrm>
          <a:prstGeom prst="rect">
            <a:avLst/>
          </a:prstGeom>
          <a:noFill/>
          <a:ln>
            <a:noFill/>
          </a:ln>
        </p:spPr>
      </p:pic>
      <p:grpSp>
        <p:nvGrpSpPr>
          <p:cNvPr id="397" name="Google Shape;397;p29"/>
          <p:cNvGrpSpPr/>
          <p:nvPr/>
        </p:nvGrpSpPr>
        <p:grpSpPr>
          <a:xfrm>
            <a:off x="7364279" y="2781334"/>
            <a:ext cx="1513120" cy="2095758"/>
            <a:chOff x="9543736" y="4486132"/>
            <a:chExt cx="570300" cy="1135235"/>
          </a:xfrm>
        </p:grpSpPr>
        <p:sp>
          <p:nvSpPr>
            <p:cNvPr id="398" name="Google Shape;398;p29"/>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9"/>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9"/>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2" name="Google Shape;402;p29"/>
          <p:cNvPicPr preferRelativeResize="0"/>
          <p:nvPr/>
        </p:nvPicPr>
        <p:blipFill rotWithShape="1">
          <a:blip r:embed="rId5">
            <a:alphaModFix/>
          </a:blip>
          <a:srcRect b="10754" l="20760" r="42969" t="12973"/>
          <a:stretch/>
        </p:blipFill>
        <p:spPr>
          <a:xfrm>
            <a:off x="7459700" y="2883275"/>
            <a:ext cx="1322275" cy="1891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GB" sz="2100">
                <a:solidFill>
                  <a:srgbClr val="FFFFFF"/>
                </a:solidFill>
                <a:latin typeface="Arial"/>
                <a:ea typeface="Arial"/>
                <a:cs typeface="Arial"/>
                <a:sym typeface="Arial"/>
              </a:rPr>
              <a:t>Background knowledge</a:t>
            </a:r>
            <a:endParaRPr b="1" sz="2100">
              <a:solidFill>
                <a:srgbClr val="FFFFFF"/>
              </a:solidFill>
              <a:latin typeface="Arial"/>
              <a:ea typeface="Arial"/>
              <a:cs typeface="Arial"/>
              <a:sym typeface="Arial"/>
            </a:endParaRPr>
          </a:p>
          <a:p>
            <a:pPr indent="0" lvl="0" marL="0" rtl="0" algn="l">
              <a:spcBef>
                <a:spcPts val="1200"/>
              </a:spcBef>
              <a:spcAft>
                <a:spcPts val="0"/>
              </a:spcAft>
              <a:buNone/>
            </a:pPr>
            <a:r>
              <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800"/>
              <a:t>According to The Economist, Toronto is placed in the world's top ten "most liveable cities". This is one of the reasons why Toronto is full of non-Canadians(expats). Toronto is known to have build a knowledge-based economy by hiring skilled professionals from overseas. This has also led to an extremely diverse population combined with the </a:t>
            </a:r>
            <a:r>
              <a:rPr lang="en-GB" sz="1800"/>
              <a:t>multiculturalism</a:t>
            </a:r>
            <a:r>
              <a:rPr lang="en-GB" sz="1800"/>
              <a:t> that stems from Toronto's location. According to the census of 2016, around 46.1% of residents in Toronto were born outside Canada.</a:t>
            </a:r>
            <a:endParaRPr sz="1800"/>
          </a:p>
          <a:p>
            <a:pPr indent="0" lvl="0" marL="0" rtl="0" algn="l">
              <a:spcBef>
                <a:spcPts val="1200"/>
              </a:spcBef>
              <a:spcAft>
                <a:spcPts val="0"/>
              </a:spcAft>
              <a:buNone/>
            </a:pPr>
            <a:r>
              <a:t/>
            </a:r>
            <a:endParaRPr sz="1800"/>
          </a:p>
          <a:p>
            <a:pPr indent="0" lvl="0" marL="0" rtl="0" algn="l">
              <a:spcBef>
                <a:spcPts val="1600"/>
              </a:spcBef>
              <a:spcAft>
                <a:spcPts val="1600"/>
              </a:spcAft>
              <a:buNone/>
            </a:pPr>
            <a:r>
              <a:t/>
            </a:r>
            <a:endParaRPr/>
          </a:p>
        </p:txBody>
      </p:sp>
      <p:cxnSp>
        <p:nvCxnSpPr>
          <p:cNvPr id="236" name="Google Shape;236;p18"/>
          <p:cNvCxnSpPr/>
          <p:nvPr/>
        </p:nvCxnSpPr>
        <p:spPr>
          <a:xfrm flipH="1" rot="10800000">
            <a:off x="1311100" y="1187725"/>
            <a:ext cx="7407000" cy="22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sz="1200"/>
              <a:t>Since Toronto is full of expats, it is implied that many families shift to Toronto every year and seek for a family- friendly neighbourhood to live in.</a:t>
            </a:r>
            <a:endParaRPr sz="1200"/>
          </a:p>
          <a:p>
            <a:pPr indent="0" lvl="0" marL="0" rtl="0" algn="l">
              <a:lnSpc>
                <a:spcPct val="115000"/>
              </a:lnSpc>
              <a:spcBef>
                <a:spcPts val="1200"/>
              </a:spcBef>
              <a:spcAft>
                <a:spcPts val="0"/>
              </a:spcAft>
              <a:buNone/>
            </a:pPr>
            <a:r>
              <a:rPr lang="en-GB" sz="1200"/>
              <a:t>Family-friendly neighbourhoods are characterized by:</a:t>
            </a:r>
            <a:endParaRPr sz="1200"/>
          </a:p>
          <a:p>
            <a:pPr indent="0" lvl="0" marL="0" rtl="0" algn="l">
              <a:spcBef>
                <a:spcPts val="1200"/>
              </a:spcBef>
              <a:spcAft>
                <a:spcPts val="0"/>
              </a:spcAft>
              <a:buNone/>
            </a:pPr>
            <a:r>
              <a:t/>
            </a:r>
            <a:endParaRPr sz="1200"/>
          </a:p>
        </p:txBody>
      </p:sp>
      <p:sp>
        <p:nvSpPr>
          <p:cNvPr id="242" name="Google Shape;242;p19"/>
          <p:cNvSpPr txBox="1"/>
          <p:nvPr/>
        </p:nvSpPr>
        <p:spPr>
          <a:xfrm>
            <a:off x="1297500" y="1743647"/>
            <a:ext cx="5067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Montserrat"/>
                <a:ea typeface="Montserrat"/>
                <a:cs typeface="Montserrat"/>
                <a:sym typeface="Montserrat"/>
              </a:rPr>
              <a:t>01</a:t>
            </a:r>
            <a:endParaRPr sz="800">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3" name="Google Shape;243;p19"/>
          <p:cNvSpPr txBox="1"/>
          <p:nvPr>
            <p:ph idx="1" type="body"/>
          </p:nvPr>
        </p:nvSpPr>
        <p:spPr>
          <a:xfrm>
            <a:off x="2182800" y="1598124"/>
            <a:ext cx="5877300" cy="471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a:solidFill>
                  <a:srgbClr val="FFFFFF"/>
                </a:solidFill>
              </a:rPr>
              <a:t>good entertainment venues nearby (theatres, spa, malls, bookstores etc.)</a:t>
            </a:r>
            <a:endParaRPr>
              <a:solidFill>
                <a:srgbClr val="FFFFFF"/>
              </a:solidFill>
            </a:endParaRPr>
          </a:p>
          <a:p>
            <a:pPr indent="0" lvl="0" marL="0" rtl="0" algn="l">
              <a:spcBef>
                <a:spcPts val="1200"/>
              </a:spcBef>
              <a:spcAft>
                <a:spcPts val="1600"/>
              </a:spcAft>
              <a:buNone/>
            </a:pPr>
            <a:r>
              <a:t/>
            </a:r>
            <a:endParaRPr>
              <a:solidFill>
                <a:srgbClr val="FFFFFF"/>
              </a:solidFill>
            </a:endParaRPr>
          </a:p>
        </p:txBody>
      </p:sp>
      <p:sp>
        <p:nvSpPr>
          <p:cNvPr id="244" name="Google Shape;244;p19"/>
          <p:cNvSpPr txBox="1"/>
          <p:nvPr/>
        </p:nvSpPr>
        <p:spPr>
          <a:xfrm>
            <a:off x="1297500" y="2252122"/>
            <a:ext cx="5067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Montserrat"/>
                <a:ea typeface="Montserrat"/>
                <a:cs typeface="Montserrat"/>
                <a:sym typeface="Montserrat"/>
              </a:rPr>
              <a:t>02</a:t>
            </a:r>
            <a:endParaRPr sz="800">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5" name="Google Shape;245;p19"/>
          <p:cNvSpPr txBox="1"/>
          <p:nvPr/>
        </p:nvSpPr>
        <p:spPr>
          <a:xfrm>
            <a:off x="1297500" y="2760610"/>
            <a:ext cx="5067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Montserrat"/>
                <a:ea typeface="Montserrat"/>
                <a:cs typeface="Montserrat"/>
                <a:sym typeface="Montserrat"/>
              </a:rPr>
              <a:t>03</a:t>
            </a:r>
            <a:endParaRPr sz="800">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6" name="Google Shape;246;p19"/>
          <p:cNvSpPr txBox="1"/>
          <p:nvPr/>
        </p:nvSpPr>
        <p:spPr>
          <a:xfrm>
            <a:off x="1297500" y="3269072"/>
            <a:ext cx="5067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Montserrat"/>
                <a:ea typeface="Montserrat"/>
                <a:cs typeface="Montserrat"/>
                <a:sym typeface="Montserrat"/>
              </a:rPr>
              <a:t>04</a:t>
            </a:r>
            <a:endParaRPr sz="800">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7" name="Google Shape;247;p19"/>
          <p:cNvSpPr txBox="1"/>
          <p:nvPr/>
        </p:nvSpPr>
        <p:spPr>
          <a:xfrm>
            <a:off x="1297500" y="3777547"/>
            <a:ext cx="5067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Montserrat"/>
                <a:ea typeface="Montserrat"/>
                <a:cs typeface="Montserrat"/>
                <a:sym typeface="Montserrat"/>
              </a:rPr>
              <a:t>05</a:t>
            </a:r>
            <a:endParaRPr sz="800">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8" name="Google Shape;248;p19"/>
          <p:cNvSpPr txBox="1"/>
          <p:nvPr>
            <p:ph idx="1" type="body"/>
          </p:nvPr>
        </p:nvSpPr>
        <p:spPr>
          <a:xfrm>
            <a:off x="2182800" y="2117499"/>
            <a:ext cx="5877300" cy="471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a:solidFill>
                  <a:srgbClr val="FFFFFF"/>
                </a:solidFill>
              </a:rPr>
              <a:t>close to daily amenities(grocery store, gym, parlour, bank etc.)</a:t>
            </a:r>
            <a:endParaRPr>
              <a:solidFill>
                <a:srgbClr val="FFFFFF"/>
              </a:solidFill>
            </a:endParaRPr>
          </a:p>
          <a:p>
            <a:pPr indent="0" lvl="0" marL="0" rtl="0" algn="l">
              <a:spcBef>
                <a:spcPts val="1200"/>
              </a:spcBef>
              <a:spcAft>
                <a:spcPts val="0"/>
              </a:spcAft>
              <a:buNone/>
            </a:pPr>
            <a:r>
              <a:t/>
            </a:r>
            <a:endParaRPr>
              <a:solidFill>
                <a:srgbClr val="FFFFFF"/>
              </a:solidFill>
            </a:endParaRPr>
          </a:p>
          <a:p>
            <a:pPr indent="0" lvl="0" marL="0" rtl="0" algn="l">
              <a:spcBef>
                <a:spcPts val="1200"/>
              </a:spcBef>
              <a:spcAft>
                <a:spcPts val="1600"/>
              </a:spcAft>
              <a:buNone/>
            </a:pPr>
            <a:r>
              <a:t/>
            </a:r>
            <a:endParaRPr>
              <a:solidFill>
                <a:srgbClr val="FFFFFF"/>
              </a:solidFill>
            </a:endParaRPr>
          </a:p>
        </p:txBody>
      </p:sp>
      <p:sp>
        <p:nvSpPr>
          <p:cNvPr id="249" name="Google Shape;249;p19"/>
          <p:cNvSpPr txBox="1"/>
          <p:nvPr>
            <p:ph idx="1" type="body"/>
          </p:nvPr>
        </p:nvSpPr>
        <p:spPr>
          <a:xfrm>
            <a:off x="2182800" y="2636887"/>
            <a:ext cx="5877300" cy="471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a:solidFill>
                  <a:srgbClr val="FFFFFF"/>
                </a:solidFill>
              </a:rPr>
              <a:t>amenities for children (school, park, food courts, university etc.)</a:t>
            </a:r>
            <a:endParaRPr>
              <a:solidFill>
                <a:srgbClr val="FFFFFF"/>
              </a:solidFill>
            </a:endParaRPr>
          </a:p>
          <a:p>
            <a:pPr indent="0" lvl="0" marL="0" rtl="0" algn="l">
              <a:spcBef>
                <a:spcPts val="1200"/>
              </a:spcBef>
              <a:spcAft>
                <a:spcPts val="0"/>
              </a:spcAft>
              <a:buNone/>
            </a:pPr>
            <a:r>
              <a:t/>
            </a:r>
            <a:endParaRPr>
              <a:solidFill>
                <a:srgbClr val="FFFFFF"/>
              </a:solidFill>
            </a:endParaRPr>
          </a:p>
          <a:p>
            <a:pPr indent="0" lvl="0" marL="0" rtl="0" algn="l">
              <a:spcBef>
                <a:spcPts val="1200"/>
              </a:spcBef>
              <a:spcAft>
                <a:spcPts val="1600"/>
              </a:spcAft>
              <a:buNone/>
            </a:pPr>
            <a:r>
              <a:t/>
            </a:r>
            <a:endParaRPr>
              <a:solidFill>
                <a:srgbClr val="FFFFFF"/>
              </a:solidFill>
            </a:endParaRPr>
          </a:p>
        </p:txBody>
      </p:sp>
      <p:sp>
        <p:nvSpPr>
          <p:cNvPr id="250" name="Google Shape;250;p19"/>
          <p:cNvSpPr txBox="1"/>
          <p:nvPr>
            <p:ph idx="1" type="body"/>
          </p:nvPr>
        </p:nvSpPr>
        <p:spPr>
          <a:xfrm>
            <a:off x="2182800" y="3204074"/>
            <a:ext cx="5877300" cy="471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a:solidFill>
                  <a:srgbClr val="FFFFFF"/>
                </a:solidFill>
              </a:rPr>
              <a:t>having a good transport network (bus station, metro, airport etc.)</a:t>
            </a:r>
            <a:endParaRPr>
              <a:solidFill>
                <a:srgbClr val="FFFFFF"/>
              </a:solidFill>
            </a:endParaRPr>
          </a:p>
          <a:p>
            <a:pPr indent="0" lvl="0" marL="0" rtl="0" algn="l">
              <a:spcBef>
                <a:spcPts val="1200"/>
              </a:spcBef>
              <a:spcAft>
                <a:spcPts val="0"/>
              </a:spcAft>
              <a:buNone/>
            </a:pPr>
            <a:r>
              <a:t/>
            </a:r>
            <a:endParaRPr>
              <a:solidFill>
                <a:srgbClr val="FFFFFF"/>
              </a:solidFill>
            </a:endParaRPr>
          </a:p>
          <a:p>
            <a:pPr indent="0" lvl="0" marL="0" rtl="0" algn="l">
              <a:spcBef>
                <a:spcPts val="1200"/>
              </a:spcBef>
              <a:spcAft>
                <a:spcPts val="1600"/>
              </a:spcAft>
              <a:buNone/>
            </a:pPr>
            <a:r>
              <a:t/>
            </a:r>
            <a:endParaRPr>
              <a:solidFill>
                <a:srgbClr val="FFFFFF"/>
              </a:solidFill>
            </a:endParaRPr>
          </a:p>
        </p:txBody>
      </p:sp>
      <p:sp>
        <p:nvSpPr>
          <p:cNvPr id="251" name="Google Shape;251;p19"/>
          <p:cNvSpPr txBox="1"/>
          <p:nvPr>
            <p:ph idx="1" type="body"/>
          </p:nvPr>
        </p:nvSpPr>
        <p:spPr>
          <a:xfrm>
            <a:off x="2182800" y="3675674"/>
            <a:ext cx="5877300" cy="471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a:solidFill>
                  <a:srgbClr val="FFFFFF"/>
                </a:solidFill>
              </a:rPr>
              <a:t>far from nightlife places (bars, pubs etc.)</a:t>
            </a:r>
            <a:endParaRPr>
              <a:solidFill>
                <a:srgbClr val="FFFFFF"/>
              </a:solidFill>
            </a:endParaRPr>
          </a:p>
          <a:p>
            <a:pPr indent="0" lvl="0" marL="0" rtl="0" algn="l">
              <a:spcBef>
                <a:spcPts val="1200"/>
              </a:spcBef>
              <a:spcAft>
                <a:spcPts val="0"/>
              </a:spcAft>
              <a:buNone/>
            </a:pPr>
            <a:r>
              <a:t/>
            </a:r>
            <a:endParaRPr>
              <a:solidFill>
                <a:srgbClr val="FFFFFF"/>
              </a:solidFill>
            </a:endParaRPr>
          </a:p>
          <a:p>
            <a:pPr indent="0" lvl="0" marL="0" rtl="0" algn="l">
              <a:spcBef>
                <a:spcPts val="1200"/>
              </a:spcBef>
              <a:spcAft>
                <a:spcPts val="1600"/>
              </a:spcAft>
              <a:buNone/>
            </a:pPr>
            <a:r>
              <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latin typeface="Arial"/>
                <a:ea typeface="Arial"/>
                <a:cs typeface="Arial"/>
                <a:sym typeface="Arial"/>
              </a:rPr>
              <a:t>Data Acquisition</a:t>
            </a:r>
            <a:endParaRPr sz="2200">
              <a:latin typeface="Arial"/>
              <a:ea typeface="Arial"/>
              <a:cs typeface="Arial"/>
              <a:sym typeface="Arial"/>
            </a:endParaRPr>
          </a:p>
        </p:txBody>
      </p:sp>
      <p:sp>
        <p:nvSpPr>
          <p:cNvPr id="257" name="Google Shape;257;p20"/>
          <p:cNvSpPr txBox="1"/>
          <p:nvPr>
            <p:ph idx="1" type="body"/>
          </p:nvPr>
        </p:nvSpPr>
        <p:spPr>
          <a:xfrm>
            <a:off x="2494025" y="1007250"/>
            <a:ext cx="4318500" cy="494400"/>
          </a:xfrm>
          <a:prstGeom prst="rect">
            <a:avLst/>
          </a:prstGeom>
          <a:ln>
            <a:noFill/>
          </a:ln>
        </p:spPr>
        <p:txBody>
          <a:bodyPr anchorCtr="0" anchor="t" bIns="91425" lIns="91425" spcFirstLastPara="1" rIns="91425" wrap="square" tIns="91425">
            <a:noAutofit/>
          </a:bodyPr>
          <a:lstStyle/>
          <a:p>
            <a:pPr indent="0" lvl="0" marL="0" rtl="0" algn="l">
              <a:spcBef>
                <a:spcPts val="1200"/>
              </a:spcBef>
              <a:spcAft>
                <a:spcPts val="0"/>
              </a:spcAft>
              <a:buNone/>
            </a:pPr>
            <a:r>
              <a:rPr b="1" lang="en-GB" sz="1200">
                <a:solidFill>
                  <a:srgbClr val="FFFFFF"/>
                </a:solidFill>
                <a:latin typeface="Arial"/>
                <a:ea typeface="Arial"/>
                <a:cs typeface="Arial"/>
                <a:sym typeface="Arial"/>
              </a:rPr>
              <a:t>Dataset 1: Containing a list of boroughs of Canada</a:t>
            </a:r>
            <a:endParaRPr b="1" sz="1200">
              <a:solidFill>
                <a:srgbClr val="FFFFFF"/>
              </a:solidFill>
              <a:latin typeface="Arial"/>
              <a:ea typeface="Arial"/>
              <a:cs typeface="Arial"/>
              <a:sym typeface="Arial"/>
            </a:endParaRPr>
          </a:p>
          <a:p>
            <a:pPr indent="0" lvl="0" marL="0" rtl="0" algn="l">
              <a:spcBef>
                <a:spcPts val="1200"/>
              </a:spcBef>
              <a:spcAft>
                <a:spcPts val="1600"/>
              </a:spcAft>
              <a:buNone/>
            </a:pPr>
            <a:r>
              <a:t/>
            </a:r>
            <a:endParaRPr/>
          </a:p>
        </p:txBody>
      </p:sp>
      <p:pic>
        <p:nvPicPr>
          <p:cNvPr id="258" name="Google Shape;258;p20"/>
          <p:cNvPicPr preferRelativeResize="0"/>
          <p:nvPr/>
        </p:nvPicPr>
        <p:blipFill>
          <a:blip r:embed="rId3">
            <a:alphaModFix/>
          </a:blip>
          <a:stretch>
            <a:fillRect/>
          </a:stretch>
        </p:blipFill>
        <p:spPr>
          <a:xfrm>
            <a:off x="1174325" y="1770200"/>
            <a:ext cx="6957900" cy="2185500"/>
          </a:xfrm>
          <a:prstGeom prst="rect">
            <a:avLst/>
          </a:prstGeom>
          <a:noFill/>
          <a:ln>
            <a:noFill/>
          </a:ln>
        </p:spPr>
      </p:pic>
      <p:cxnSp>
        <p:nvCxnSpPr>
          <p:cNvPr id="259" name="Google Shape;259;p20"/>
          <p:cNvCxnSpPr>
            <a:stCxn id="256" idx="1"/>
            <a:endCxn id="256" idx="3"/>
          </p:cNvCxnSpPr>
          <p:nvPr/>
        </p:nvCxnSpPr>
        <p:spPr>
          <a:xfrm>
            <a:off x="1297500" y="850800"/>
            <a:ext cx="70389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1"/>
          <p:cNvSpPr/>
          <p:nvPr/>
        </p:nvSpPr>
        <p:spPr>
          <a:xfrm>
            <a:off x="7037650" y="3921050"/>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
        <p:nvSpPr>
          <p:cNvPr id="265" name="Google Shape;265;p21"/>
          <p:cNvSpPr txBox="1"/>
          <p:nvPr>
            <p:ph idx="1" type="body"/>
          </p:nvPr>
        </p:nvSpPr>
        <p:spPr>
          <a:xfrm>
            <a:off x="1120575" y="605125"/>
            <a:ext cx="7866600" cy="448200"/>
          </a:xfrm>
          <a:prstGeom prst="rect">
            <a:avLst/>
          </a:prstGeom>
          <a:ln>
            <a:noFill/>
          </a:ln>
        </p:spPr>
        <p:txBody>
          <a:bodyPr anchorCtr="0" anchor="t" bIns="91425" lIns="91425" spcFirstLastPara="1" rIns="91425" wrap="square" tIns="91425">
            <a:noAutofit/>
          </a:bodyPr>
          <a:lstStyle/>
          <a:p>
            <a:pPr indent="0" lvl="0" marL="0" rtl="0" algn="l">
              <a:spcBef>
                <a:spcPts val="1400"/>
              </a:spcBef>
              <a:spcAft>
                <a:spcPts val="0"/>
              </a:spcAft>
              <a:buNone/>
            </a:pPr>
            <a:r>
              <a:rPr b="1" lang="en-GB" sz="1400">
                <a:solidFill>
                  <a:srgbClr val="FFFFFF"/>
                </a:solidFill>
                <a:latin typeface="Arial"/>
                <a:ea typeface="Arial"/>
                <a:cs typeface="Arial"/>
                <a:sym typeface="Arial"/>
              </a:rPr>
              <a:t>Dataset 2: Containing latitudes and longitudes corresponding to different postal codes</a:t>
            </a:r>
            <a:endParaRPr b="1" sz="1400">
              <a:solidFill>
                <a:srgbClr val="FFFFFF"/>
              </a:solidFill>
              <a:latin typeface="Arial"/>
              <a:ea typeface="Arial"/>
              <a:cs typeface="Arial"/>
              <a:sym typeface="Arial"/>
            </a:endParaRPr>
          </a:p>
          <a:p>
            <a:pPr indent="0" lvl="0" marL="0" rtl="0" algn="l">
              <a:spcBef>
                <a:spcPts val="1200"/>
              </a:spcBef>
              <a:spcAft>
                <a:spcPts val="0"/>
              </a:spcAft>
              <a:buNone/>
            </a:pPr>
            <a:r>
              <a:t/>
            </a:r>
            <a:endParaRPr b="1" sz="1400">
              <a:solidFill>
                <a:srgbClr val="FFFFFF"/>
              </a:solidFill>
              <a:latin typeface="Arial"/>
              <a:ea typeface="Arial"/>
              <a:cs typeface="Arial"/>
              <a:sym typeface="Arial"/>
            </a:endParaRPr>
          </a:p>
          <a:p>
            <a:pPr indent="0" lvl="0" marL="0" rtl="0" algn="l">
              <a:spcBef>
                <a:spcPts val="1200"/>
              </a:spcBef>
              <a:spcAft>
                <a:spcPts val="1600"/>
              </a:spcAft>
              <a:buNone/>
            </a:pPr>
            <a:r>
              <a:t/>
            </a:r>
            <a:endParaRPr sz="1500"/>
          </a:p>
        </p:txBody>
      </p:sp>
      <p:pic>
        <p:nvPicPr>
          <p:cNvPr id="266" name="Google Shape;266;p21"/>
          <p:cNvPicPr preferRelativeResize="0"/>
          <p:nvPr/>
        </p:nvPicPr>
        <p:blipFill>
          <a:blip r:embed="rId3">
            <a:alphaModFix/>
          </a:blip>
          <a:stretch>
            <a:fillRect/>
          </a:stretch>
        </p:blipFill>
        <p:spPr>
          <a:xfrm>
            <a:off x="433375" y="1634325"/>
            <a:ext cx="4022050" cy="2318600"/>
          </a:xfrm>
          <a:prstGeom prst="rect">
            <a:avLst/>
          </a:prstGeom>
          <a:noFill/>
          <a:ln>
            <a:noFill/>
          </a:ln>
        </p:spPr>
      </p:pic>
      <p:sp>
        <p:nvSpPr>
          <p:cNvPr id="267" name="Google Shape;267;p21"/>
          <p:cNvSpPr txBox="1"/>
          <p:nvPr/>
        </p:nvSpPr>
        <p:spPr>
          <a:xfrm>
            <a:off x="4717675" y="1860175"/>
            <a:ext cx="3888300" cy="1866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GB">
                <a:solidFill>
                  <a:srgbClr val="FFE599"/>
                </a:solidFill>
                <a:latin typeface="Lato"/>
                <a:ea typeface="Lato"/>
                <a:cs typeface="Lato"/>
                <a:sym typeface="Lato"/>
              </a:rPr>
              <a:t>Now, this is merged with the first dataset to form a complete dataset, from which we can </a:t>
            </a:r>
            <a:r>
              <a:rPr lang="en-GB">
                <a:solidFill>
                  <a:srgbClr val="FFE599"/>
                </a:solidFill>
                <a:latin typeface="Lato"/>
                <a:ea typeface="Lato"/>
                <a:cs typeface="Lato"/>
                <a:sym typeface="Lato"/>
              </a:rPr>
              <a:t>retrieve</a:t>
            </a:r>
            <a:r>
              <a:rPr lang="en-GB">
                <a:solidFill>
                  <a:srgbClr val="FFE599"/>
                </a:solidFill>
                <a:latin typeface="Lato"/>
                <a:ea typeface="Lato"/>
                <a:cs typeface="Lato"/>
                <a:sym typeface="Lato"/>
              </a:rPr>
              <a:t> the neighbourhoods of the particular borough the expat wants to live in. In this project, we have used Downtown Toronto as the desired borough.</a:t>
            </a:r>
            <a:endParaRPr>
              <a:solidFill>
                <a:srgbClr val="FFE599"/>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22"/>
          <p:cNvSpPr txBox="1"/>
          <p:nvPr>
            <p:ph idx="1" type="body"/>
          </p:nvPr>
        </p:nvSpPr>
        <p:spPr>
          <a:xfrm>
            <a:off x="238550" y="3504800"/>
            <a:ext cx="6961200" cy="8361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en-GB" sz="1100">
                <a:solidFill>
                  <a:srgbClr val="FFD966"/>
                </a:solidFill>
                <a:latin typeface="Arial"/>
                <a:ea typeface="Arial"/>
                <a:cs typeface="Arial"/>
                <a:sym typeface="Arial"/>
              </a:rPr>
              <a:t>We need two types of information from foursquare:</a:t>
            </a:r>
            <a:endParaRPr sz="1100">
              <a:solidFill>
                <a:srgbClr val="FFD966"/>
              </a:solidFill>
              <a:latin typeface="Arial"/>
              <a:ea typeface="Arial"/>
              <a:cs typeface="Arial"/>
              <a:sym typeface="Arial"/>
            </a:endParaRPr>
          </a:p>
          <a:p>
            <a:pPr indent="-228600" lvl="0" marL="304800" marR="304800" rtl="0" algn="l">
              <a:lnSpc>
                <a:spcPct val="136363"/>
              </a:lnSpc>
              <a:spcBef>
                <a:spcPts val="0"/>
              </a:spcBef>
              <a:spcAft>
                <a:spcPts val="0"/>
              </a:spcAft>
              <a:buNone/>
            </a:pPr>
            <a:r>
              <a:rPr lang="en-GB" sz="1100">
                <a:solidFill>
                  <a:srgbClr val="FFD966"/>
                </a:solidFill>
                <a:latin typeface="Arial"/>
                <a:ea typeface="Arial"/>
                <a:cs typeface="Arial"/>
                <a:sym typeface="Arial"/>
              </a:rPr>
              <a:t>1.</a:t>
            </a:r>
            <a:r>
              <a:rPr lang="en-GB" sz="700">
                <a:solidFill>
                  <a:srgbClr val="FFD966"/>
                </a:solidFill>
                <a:latin typeface="Times New Roman"/>
                <a:ea typeface="Times New Roman"/>
                <a:cs typeface="Times New Roman"/>
                <a:sym typeface="Times New Roman"/>
              </a:rPr>
              <a:t>     </a:t>
            </a:r>
            <a:r>
              <a:rPr lang="en-GB" sz="1100">
                <a:solidFill>
                  <a:srgbClr val="FFD966"/>
                </a:solidFill>
                <a:latin typeface="Arial"/>
                <a:ea typeface="Arial"/>
                <a:cs typeface="Arial"/>
                <a:sym typeface="Arial"/>
              </a:rPr>
              <a:t>Basic: latitude, longitude of the venue to correctly identify the neighbourhood</a:t>
            </a:r>
            <a:endParaRPr sz="1100">
              <a:solidFill>
                <a:srgbClr val="FFD966"/>
              </a:solidFill>
              <a:latin typeface="Arial"/>
              <a:ea typeface="Arial"/>
              <a:cs typeface="Arial"/>
              <a:sym typeface="Arial"/>
            </a:endParaRPr>
          </a:p>
          <a:p>
            <a:pPr indent="-228600" lvl="0" marL="304800" marR="304800" rtl="0" algn="l">
              <a:lnSpc>
                <a:spcPct val="136363"/>
              </a:lnSpc>
              <a:spcBef>
                <a:spcPts val="0"/>
              </a:spcBef>
              <a:spcAft>
                <a:spcPts val="0"/>
              </a:spcAft>
              <a:buNone/>
            </a:pPr>
            <a:r>
              <a:rPr lang="en-GB" sz="1100">
                <a:solidFill>
                  <a:srgbClr val="FFD966"/>
                </a:solidFill>
                <a:latin typeface="Arial"/>
                <a:ea typeface="Arial"/>
                <a:cs typeface="Arial"/>
                <a:sym typeface="Arial"/>
              </a:rPr>
              <a:t>2.</a:t>
            </a:r>
            <a:r>
              <a:rPr lang="en-GB" sz="700">
                <a:solidFill>
                  <a:srgbClr val="FFD966"/>
                </a:solidFill>
                <a:latin typeface="Times New Roman"/>
                <a:ea typeface="Times New Roman"/>
                <a:cs typeface="Times New Roman"/>
                <a:sym typeface="Times New Roman"/>
              </a:rPr>
              <a:t>     </a:t>
            </a:r>
            <a:r>
              <a:rPr lang="en-GB" sz="1100">
                <a:solidFill>
                  <a:srgbClr val="FFD966"/>
                </a:solidFill>
                <a:latin typeface="Arial"/>
                <a:ea typeface="Arial"/>
                <a:cs typeface="Arial"/>
                <a:sym typeface="Arial"/>
              </a:rPr>
              <a:t>Advance: Category in which the venue falls ( for ex: Grocery Store, Park, Theatre etc.)</a:t>
            </a:r>
            <a:endParaRPr sz="1100">
              <a:solidFill>
                <a:srgbClr val="FFD966"/>
              </a:solidFill>
              <a:latin typeface="Arial"/>
              <a:ea typeface="Arial"/>
              <a:cs typeface="Arial"/>
              <a:sym typeface="Arial"/>
            </a:endParaRPr>
          </a:p>
          <a:p>
            <a:pPr indent="0" lvl="0" marL="0" rtl="0" algn="l">
              <a:spcBef>
                <a:spcPts val="0"/>
              </a:spcBef>
              <a:spcAft>
                <a:spcPts val="1600"/>
              </a:spcAft>
              <a:buNone/>
            </a:pPr>
            <a:r>
              <a:t/>
            </a:r>
            <a:endParaRPr>
              <a:solidFill>
                <a:srgbClr val="FFD966"/>
              </a:solidFill>
            </a:endParaRPr>
          </a:p>
        </p:txBody>
      </p:sp>
      <p:sp>
        <p:nvSpPr>
          <p:cNvPr id="273" name="Google Shape;273;p22"/>
          <p:cNvSpPr txBox="1"/>
          <p:nvPr>
            <p:ph idx="1" type="body"/>
          </p:nvPr>
        </p:nvSpPr>
        <p:spPr>
          <a:xfrm>
            <a:off x="2991925" y="587025"/>
            <a:ext cx="4090200" cy="448200"/>
          </a:xfrm>
          <a:prstGeom prst="rect">
            <a:avLst/>
          </a:prstGeom>
          <a:ln>
            <a:noFill/>
          </a:ln>
        </p:spPr>
        <p:txBody>
          <a:bodyPr anchorCtr="0" anchor="t" bIns="91425" lIns="91425" spcFirstLastPara="1" rIns="91425" wrap="square" tIns="91425">
            <a:noAutofit/>
          </a:bodyPr>
          <a:lstStyle/>
          <a:p>
            <a:pPr indent="0" lvl="0" marL="0" rtl="0" algn="l">
              <a:spcBef>
                <a:spcPts val="1400"/>
              </a:spcBef>
              <a:spcAft>
                <a:spcPts val="0"/>
              </a:spcAft>
              <a:buNone/>
            </a:pPr>
            <a:r>
              <a:rPr b="1" lang="en-GB" sz="1400">
                <a:solidFill>
                  <a:srgbClr val="FFFFFF"/>
                </a:solidFill>
                <a:latin typeface="Arial"/>
                <a:ea typeface="Arial"/>
                <a:cs typeface="Arial"/>
                <a:sym typeface="Arial"/>
              </a:rPr>
              <a:t>Dataset 3: Obtained using Foursquare</a:t>
            </a:r>
            <a:endParaRPr b="1" sz="1700">
              <a:solidFill>
                <a:srgbClr val="FFFFFF"/>
              </a:solidFill>
              <a:latin typeface="Arial"/>
              <a:ea typeface="Arial"/>
              <a:cs typeface="Arial"/>
              <a:sym typeface="Arial"/>
            </a:endParaRPr>
          </a:p>
          <a:p>
            <a:pPr indent="0" lvl="0" marL="0" rtl="0" algn="l">
              <a:spcBef>
                <a:spcPts val="1200"/>
              </a:spcBef>
              <a:spcAft>
                <a:spcPts val="0"/>
              </a:spcAft>
              <a:buNone/>
            </a:pPr>
            <a:r>
              <a:t/>
            </a:r>
            <a:endParaRPr b="1" sz="1400">
              <a:solidFill>
                <a:srgbClr val="FFFFFF"/>
              </a:solidFill>
              <a:latin typeface="Arial"/>
              <a:ea typeface="Arial"/>
              <a:cs typeface="Arial"/>
              <a:sym typeface="Arial"/>
            </a:endParaRPr>
          </a:p>
          <a:p>
            <a:pPr indent="0" lvl="0" marL="0" rtl="0" algn="l">
              <a:spcBef>
                <a:spcPts val="1200"/>
              </a:spcBef>
              <a:spcAft>
                <a:spcPts val="1600"/>
              </a:spcAft>
              <a:buNone/>
            </a:pPr>
            <a:r>
              <a:t/>
            </a:r>
            <a:endParaRPr sz="1500"/>
          </a:p>
        </p:txBody>
      </p:sp>
      <p:pic>
        <p:nvPicPr>
          <p:cNvPr id="274" name="Google Shape;274;p22"/>
          <p:cNvPicPr preferRelativeResize="0"/>
          <p:nvPr/>
        </p:nvPicPr>
        <p:blipFill>
          <a:blip r:embed="rId3">
            <a:alphaModFix/>
          </a:blip>
          <a:stretch>
            <a:fillRect/>
          </a:stretch>
        </p:blipFill>
        <p:spPr>
          <a:xfrm>
            <a:off x="238538" y="1445575"/>
            <a:ext cx="8666924" cy="1861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23"/>
          <p:cNvSpPr txBox="1"/>
          <p:nvPr>
            <p:ph idx="1" type="body"/>
          </p:nvPr>
        </p:nvSpPr>
        <p:spPr>
          <a:xfrm>
            <a:off x="2350850" y="1826875"/>
            <a:ext cx="51906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700"/>
              <a:t>METHODOLOGY</a:t>
            </a:r>
            <a:endParaRPr sz="5100"/>
          </a:p>
        </p:txBody>
      </p:sp>
      <p:cxnSp>
        <p:nvCxnSpPr>
          <p:cNvPr id="280" name="Google Shape;280;p23"/>
          <p:cNvCxnSpPr/>
          <p:nvPr/>
        </p:nvCxnSpPr>
        <p:spPr>
          <a:xfrm>
            <a:off x="2398050" y="2610975"/>
            <a:ext cx="3765300" cy="11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24"/>
          <p:cNvSpPr txBox="1"/>
          <p:nvPr>
            <p:ph idx="2" type="body"/>
          </p:nvPr>
        </p:nvSpPr>
        <p:spPr>
          <a:xfrm>
            <a:off x="699400" y="1648413"/>
            <a:ext cx="19911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a:p>
            <a:pPr indent="0" lvl="0" marL="0" rtl="0" algn="ctr">
              <a:spcBef>
                <a:spcPts val="1600"/>
              </a:spcBef>
              <a:spcAft>
                <a:spcPts val="1600"/>
              </a:spcAft>
              <a:buNone/>
            </a:pPr>
            <a:r>
              <a:rPr lang="en-GB" sz="1500">
                <a:latin typeface="Arial"/>
                <a:ea typeface="Arial"/>
                <a:cs typeface="Arial"/>
                <a:sym typeface="Arial"/>
              </a:rPr>
              <a:t>103 neighborhoods              of Canada.</a:t>
            </a:r>
            <a:endParaRPr sz="1500"/>
          </a:p>
        </p:txBody>
      </p:sp>
      <p:grpSp>
        <p:nvGrpSpPr>
          <p:cNvPr id="286" name="Google Shape;286;p24"/>
          <p:cNvGrpSpPr/>
          <p:nvPr/>
        </p:nvGrpSpPr>
        <p:grpSpPr>
          <a:xfrm>
            <a:off x="3498987" y="206410"/>
            <a:ext cx="5144233" cy="4474281"/>
            <a:chOff x="3553042" y="1657806"/>
            <a:chExt cx="3461100" cy="2671532"/>
          </a:xfrm>
        </p:grpSpPr>
        <p:sp>
          <p:nvSpPr>
            <p:cNvPr id="287" name="Google Shape;287;p2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5" name="Google Shape;295;p24"/>
          <p:cNvPicPr preferRelativeResize="0"/>
          <p:nvPr/>
        </p:nvPicPr>
        <p:blipFill rotWithShape="1">
          <a:blip r:embed="rId3">
            <a:alphaModFix/>
          </a:blip>
          <a:srcRect b="13993" l="0" r="0" t="13986"/>
          <a:stretch/>
        </p:blipFill>
        <p:spPr>
          <a:xfrm>
            <a:off x="3591300" y="423375"/>
            <a:ext cx="4959600" cy="2859900"/>
          </a:xfrm>
          <a:prstGeom prst="rect">
            <a:avLst/>
          </a:prstGeom>
          <a:noFill/>
          <a:ln>
            <a:noFill/>
          </a:ln>
        </p:spPr>
      </p:pic>
      <p:sp>
        <p:nvSpPr>
          <p:cNvPr id="296" name="Google Shape;296;p24"/>
          <p:cNvSpPr/>
          <p:nvPr/>
        </p:nvSpPr>
        <p:spPr>
          <a:xfrm flipH="1">
            <a:off x="2981879" y="19080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flipH="1">
            <a:off x="6079436" y="3398094"/>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8" name="Google Shape;298;p24"/>
          <p:cNvCxnSpPr/>
          <p:nvPr/>
        </p:nvCxnSpPr>
        <p:spPr>
          <a:xfrm flipH="1">
            <a:off x="3070325" y="190500"/>
            <a:ext cx="22500" cy="4717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25"/>
          <p:cNvSpPr txBox="1"/>
          <p:nvPr>
            <p:ph type="title"/>
          </p:nvPr>
        </p:nvSpPr>
        <p:spPr>
          <a:xfrm>
            <a:off x="148146" y="1673102"/>
            <a:ext cx="2304900" cy="17973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lang="en-GB" sz="1500">
                <a:solidFill>
                  <a:srgbClr val="FFFFFF"/>
                </a:solidFill>
                <a:latin typeface="Arial"/>
                <a:ea typeface="Arial"/>
                <a:cs typeface="Arial"/>
                <a:sym typeface="Arial"/>
              </a:rPr>
              <a:t>Neighborhoods </a:t>
            </a:r>
            <a:endParaRPr b="1" sz="1500">
              <a:solidFill>
                <a:srgbClr val="FFFFFF"/>
              </a:solidFill>
              <a:latin typeface="Arial"/>
              <a:ea typeface="Arial"/>
              <a:cs typeface="Arial"/>
              <a:sym typeface="Arial"/>
            </a:endParaRPr>
          </a:p>
          <a:p>
            <a:pPr indent="0" lvl="0" marL="0" rtl="0" algn="ctr">
              <a:lnSpc>
                <a:spcPct val="115000"/>
              </a:lnSpc>
              <a:spcBef>
                <a:spcPts val="1200"/>
              </a:spcBef>
              <a:spcAft>
                <a:spcPts val="0"/>
              </a:spcAft>
              <a:buNone/>
            </a:pPr>
            <a:r>
              <a:rPr b="1" lang="en-GB" sz="1500">
                <a:solidFill>
                  <a:srgbClr val="FFFFFF"/>
                </a:solidFill>
                <a:latin typeface="Arial"/>
                <a:ea typeface="Arial"/>
                <a:cs typeface="Arial"/>
                <a:sym typeface="Arial"/>
              </a:rPr>
              <a:t>of </a:t>
            </a:r>
            <a:endParaRPr b="1" sz="1500">
              <a:solidFill>
                <a:srgbClr val="FFFFFF"/>
              </a:solidFill>
              <a:latin typeface="Arial"/>
              <a:ea typeface="Arial"/>
              <a:cs typeface="Arial"/>
              <a:sym typeface="Arial"/>
            </a:endParaRPr>
          </a:p>
          <a:p>
            <a:pPr indent="0" lvl="0" marL="0" rtl="0" algn="ctr">
              <a:lnSpc>
                <a:spcPct val="115000"/>
              </a:lnSpc>
              <a:spcBef>
                <a:spcPts val="1200"/>
              </a:spcBef>
              <a:spcAft>
                <a:spcPts val="0"/>
              </a:spcAft>
              <a:buNone/>
            </a:pPr>
            <a:r>
              <a:rPr b="1" lang="en-GB" sz="1500">
                <a:solidFill>
                  <a:srgbClr val="FFFFFF"/>
                </a:solidFill>
                <a:latin typeface="Arial"/>
                <a:ea typeface="Arial"/>
                <a:cs typeface="Arial"/>
                <a:sym typeface="Arial"/>
              </a:rPr>
              <a:t>Downtown Toronto</a:t>
            </a:r>
            <a:endParaRPr b="1" sz="1500">
              <a:solidFill>
                <a:srgbClr val="FFFFFF"/>
              </a:solidFill>
              <a:latin typeface="Arial"/>
              <a:ea typeface="Arial"/>
              <a:cs typeface="Arial"/>
              <a:sym typeface="Arial"/>
            </a:endParaRPr>
          </a:p>
          <a:p>
            <a:pPr indent="0" lvl="0" marL="0" rtl="0" algn="ctr">
              <a:lnSpc>
                <a:spcPct val="115000"/>
              </a:lnSpc>
              <a:spcBef>
                <a:spcPts val="1200"/>
              </a:spcBef>
              <a:spcAft>
                <a:spcPts val="0"/>
              </a:spcAft>
              <a:buNone/>
            </a:pPr>
            <a:r>
              <a:rPr b="1" lang="en-GB" sz="1500">
                <a:solidFill>
                  <a:srgbClr val="FFFFFF"/>
                </a:solidFill>
                <a:latin typeface="Arial"/>
                <a:ea typeface="Arial"/>
                <a:cs typeface="Arial"/>
                <a:sym typeface="Arial"/>
              </a:rPr>
              <a:t>are extracted.</a:t>
            </a:r>
            <a:endParaRPr b="1" sz="1500">
              <a:solidFill>
                <a:srgbClr val="FFFFFF"/>
              </a:solidFill>
              <a:latin typeface="Arial"/>
              <a:ea typeface="Arial"/>
              <a:cs typeface="Arial"/>
              <a:sym typeface="Arial"/>
            </a:endParaRPr>
          </a:p>
          <a:p>
            <a:pPr indent="0" lvl="0" marL="0" rtl="0" algn="l">
              <a:lnSpc>
                <a:spcPct val="115000"/>
              </a:lnSpc>
              <a:spcBef>
                <a:spcPts val="0"/>
              </a:spcBef>
              <a:spcAft>
                <a:spcPts val="1600"/>
              </a:spcAft>
              <a:buNone/>
            </a:pPr>
            <a:r>
              <a:t/>
            </a:r>
            <a:endParaRPr/>
          </a:p>
        </p:txBody>
      </p:sp>
      <p:grpSp>
        <p:nvGrpSpPr>
          <p:cNvPr id="304" name="Google Shape;304;p25"/>
          <p:cNvGrpSpPr/>
          <p:nvPr/>
        </p:nvGrpSpPr>
        <p:grpSpPr>
          <a:xfrm>
            <a:off x="2409212" y="369799"/>
            <a:ext cx="3944616" cy="4370092"/>
            <a:chOff x="3553042" y="1657806"/>
            <a:chExt cx="3461100" cy="2671532"/>
          </a:xfrm>
        </p:grpSpPr>
        <p:sp>
          <p:nvSpPr>
            <p:cNvPr id="305" name="Google Shape;305;p2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3" name="Google Shape;313;p25"/>
          <p:cNvPicPr preferRelativeResize="0"/>
          <p:nvPr/>
        </p:nvPicPr>
        <p:blipFill>
          <a:blip r:embed="rId3">
            <a:alphaModFix/>
          </a:blip>
          <a:stretch>
            <a:fillRect/>
          </a:stretch>
        </p:blipFill>
        <p:spPr>
          <a:xfrm>
            <a:off x="2603765" y="455200"/>
            <a:ext cx="3555499" cy="3106525"/>
          </a:xfrm>
          <a:prstGeom prst="rect">
            <a:avLst/>
          </a:prstGeom>
          <a:noFill/>
          <a:ln>
            <a:noFill/>
          </a:ln>
        </p:spPr>
      </p:pic>
      <p:sp>
        <p:nvSpPr>
          <p:cNvPr id="314" name="Google Shape;314;p25"/>
          <p:cNvSpPr txBox="1"/>
          <p:nvPr/>
        </p:nvSpPr>
        <p:spPr>
          <a:xfrm>
            <a:off x="6432200" y="44600"/>
            <a:ext cx="2543700" cy="46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50">
                <a:solidFill>
                  <a:srgbClr val="212121"/>
                </a:solidFill>
              </a:rPr>
              <a:t>List of Neighbourhoods in downtown Toronto:</a:t>
            </a:r>
            <a:endParaRPr b="1" sz="1050">
              <a:solidFill>
                <a:srgbClr val="212121"/>
              </a:solidFill>
            </a:endParaRPr>
          </a:p>
          <a:p>
            <a:pPr indent="0" lvl="0" marL="0" rtl="0" algn="l">
              <a:spcBef>
                <a:spcPts val="0"/>
              </a:spcBef>
              <a:spcAft>
                <a:spcPts val="0"/>
              </a:spcAft>
              <a:buNone/>
            </a:pPr>
            <a:r>
              <a:rPr lang="en-GB" sz="1150">
                <a:solidFill>
                  <a:srgbClr val="212121"/>
                </a:solidFill>
              </a:rPr>
              <a:t>‘Rosedale',</a:t>
            </a:r>
            <a:endParaRPr sz="1150">
              <a:solidFill>
                <a:srgbClr val="212121"/>
              </a:solidFill>
            </a:endParaRPr>
          </a:p>
          <a:p>
            <a:pPr indent="0" lvl="0" marL="0" rtl="0" algn="l">
              <a:spcBef>
                <a:spcPts val="0"/>
              </a:spcBef>
              <a:spcAft>
                <a:spcPts val="0"/>
              </a:spcAft>
              <a:buNone/>
            </a:pPr>
            <a:r>
              <a:rPr lang="en-GB" sz="1150">
                <a:solidFill>
                  <a:srgbClr val="212121"/>
                </a:solidFill>
              </a:rPr>
              <a:t> 'St. James Town, Cabbagetown',</a:t>
            </a:r>
            <a:endParaRPr sz="1150">
              <a:solidFill>
                <a:srgbClr val="212121"/>
              </a:solidFill>
            </a:endParaRPr>
          </a:p>
          <a:p>
            <a:pPr indent="0" lvl="0" marL="0" rtl="0" algn="l">
              <a:spcBef>
                <a:spcPts val="0"/>
              </a:spcBef>
              <a:spcAft>
                <a:spcPts val="0"/>
              </a:spcAft>
              <a:buNone/>
            </a:pPr>
            <a:r>
              <a:rPr lang="en-GB" sz="1150">
                <a:solidFill>
                  <a:srgbClr val="212121"/>
                </a:solidFill>
              </a:rPr>
              <a:t> 'Church and Wellesley',</a:t>
            </a:r>
            <a:endParaRPr sz="1150">
              <a:solidFill>
                <a:srgbClr val="212121"/>
              </a:solidFill>
            </a:endParaRPr>
          </a:p>
          <a:p>
            <a:pPr indent="0" lvl="0" marL="0" rtl="0" algn="l">
              <a:spcBef>
                <a:spcPts val="0"/>
              </a:spcBef>
              <a:spcAft>
                <a:spcPts val="0"/>
              </a:spcAft>
              <a:buNone/>
            </a:pPr>
            <a:r>
              <a:rPr lang="en-GB" sz="1150">
                <a:solidFill>
                  <a:srgbClr val="212121"/>
                </a:solidFill>
              </a:rPr>
              <a:t> 'Regent Park, Harbourfront',</a:t>
            </a:r>
            <a:endParaRPr sz="1150">
              <a:solidFill>
                <a:srgbClr val="212121"/>
              </a:solidFill>
            </a:endParaRPr>
          </a:p>
          <a:p>
            <a:pPr indent="0" lvl="0" marL="0" rtl="0" algn="l">
              <a:spcBef>
                <a:spcPts val="0"/>
              </a:spcBef>
              <a:spcAft>
                <a:spcPts val="0"/>
              </a:spcAft>
              <a:buNone/>
            </a:pPr>
            <a:r>
              <a:rPr lang="en-GB" sz="1150">
                <a:solidFill>
                  <a:srgbClr val="212121"/>
                </a:solidFill>
              </a:rPr>
              <a:t> 'Garden District, Ryerson',</a:t>
            </a:r>
            <a:endParaRPr sz="1150">
              <a:solidFill>
                <a:srgbClr val="212121"/>
              </a:solidFill>
            </a:endParaRPr>
          </a:p>
          <a:p>
            <a:pPr indent="0" lvl="0" marL="0" rtl="0" algn="l">
              <a:spcBef>
                <a:spcPts val="0"/>
              </a:spcBef>
              <a:spcAft>
                <a:spcPts val="0"/>
              </a:spcAft>
              <a:buNone/>
            </a:pPr>
            <a:r>
              <a:rPr lang="en-GB" sz="1150">
                <a:solidFill>
                  <a:srgbClr val="212121"/>
                </a:solidFill>
              </a:rPr>
              <a:t> 'St. James Town',</a:t>
            </a:r>
            <a:endParaRPr sz="1150">
              <a:solidFill>
                <a:srgbClr val="212121"/>
              </a:solidFill>
            </a:endParaRPr>
          </a:p>
          <a:p>
            <a:pPr indent="0" lvl="0" marL="0" rtl="0" algn="l">
              <a:spcBef>
                <a:spcPts val="0"/>
              </a:spcBef>
              <a:spcAft>
                <a:spcPts val="0"/>
              </a:spcAft>
              <a:buNone/>
            </a:pPr>
            <a:r>
              <a:rPr lang="en-GB" sz="1150">
                <a:solidFill>
                  <a:srgbClr val="212121"/>
                </a:solidFill>
              </a:rPr>
              <a:t> 'Berczy Park',</a:t>
            </a:r>
            <a:endParaRPr sz="1150">
              <a:solidFill>
                <a:srgbClr val="212121"/>
              </a:solidFill>
            </a:endParaRPr>
          </a:p>
          <a:p>
            <a:pPr indent="0" lvl="0" marL="0" rtl="0" algn="l">
              <a:spcBef>
                <a:spcPts val="0"/>
              </a:spcBef>
              <a:spcAft>
                <a:spcPts val="0"/>
              </a:spcAft>
              <a:buNone/>
            </a:pPr>
            <a:r>
              <a:rPr lang="en-GB" sz="1150">
                <a:solidFill>
                  <a:srgbClr val="212121"/>
                </a:solidFill>
              </a:rPr>
              <a:t> 'Central Bay Street',</a:t>
            </a:r>
            <a:endParaRPr sz="1150">
              <a:solidFill>
                <a:srgbClr val="212121"/>
              </a:solidFill>
            </a:endParaRPr>
          </a:p>
          <a:p>
            <a:pPr indent="0" lvl="0" marL="0" rtl="0" algn="l">
              <a:spcBef>
                <a:spcPts val="0"/>
              </a:spcBef>
              <a:spcAft>
                <a:spcPts val="0"/>
              </a:spcAft>
              <a:buNone/>
            </a:pPr>
            <a:r>
              <a:rPr lang="en-GB" sz="1150">
                <a:solidFill>
                  <a:srgbClr val="212121"/>
                </a:solidFill>
              </a:rPr>
              <a:t> 'Richmond, Adelaide, King',</a:t>
            </a:r>
            <a:endParaRPr sz="1150">
              <a:solidFill>
                <a:srgbClr val="212121"/>
              </a:solidFill>
            </a:endParaRPr>
          </a:p>
          <a:p>
            <a:pPr indent="0" lvl="0" marL="0" rtl="0" algn="l">
              <a:spcBef>
                <a:spcPts val="0"/>
              </a:spcBef>
              <a:spcAft>
                <a:spcPts val="0"/>
              </a:spcAft>
              <a:buNone/>
            </a:pPr>
            <a:r>
              <a:rPr lang="en-GB" sz="1150">
                <a:solidFill>
                  <a:srgbClr val="212121"/>
                </a:solidFill>
              </a:rPr>
              <a:t> 'Harbourfront East, Union Station, Toronto Islands',</a:t>
            </a:r>
            <a:endParaRPr sz="1150">
              <a:solidFill>
                <a:srgbClr val="212121"/>
              </a:solidFill>
            </a:endParaRPr>
          </a:p>
          <a:p>
            <a:pPr indent="0" lvl="0" marL="0" rtl="0" algn="l">
              <a:spcBef>
                <a:spcPts val="0"/>
              </a:spcBef>
              <a:spcAft>
                <a:spcPts val="0"/>
              </a:spcAft>
              <a:buNone/>
            </a:pPr>
            <a:r>
              <a:rPr lang="en-GB" sz="1150">
                <a:solidFill>
                  <a:srgbClr val="212121"/>
                </a:solidFill>
              </a:rPr>
              <a:t> 'Toronto Dominion Centre, Design Exchange',</a:t>
            </a:r>
            <a:endParaRPr sz="1150">
              <a:solidFill>
                <a:srgbClr val="212121"/>
              </a:solidFill>
            </a:endParaRPr>
          </a:p>
          <a:p>
            <a:pPr indent="0" lvl="0" marL="0" rtl="0" algn="l">
              <a:spcBef>
                <a:spcPts val="0"/>
              </a:spcBef>
              <a:spcAft>
                <a:spcPts val="0"/>
              </a:spcAft>
              <a:buNone/>
            </a:pPr>
            <a:r>
              <a:rPr lang="en-GB" sz="1150">
                <a:solidFill>
                  <a:srgbClr val="212121"/>
                </a:solidFill>
              </a:rPr>
              <a:t> 'Commerce Court, Victoria Hotel',</a:t>
            </a:r>
            <a:endParaRPr sz="1150">
              <a:solidFill>
                <a:srgbClr val="212121"/>
              </a:solidFill>
            </a:endParaRPr>
          </a:p>
          <a:p>
            <a:pPr indent="0" lvl="0" marL="0" rtl="0" algn="l">
              <a:spcBef>
                <a:spcPts val="0"/>
              </a:spcBef>
              <a:spcAft>
                <a:spcPts val="0"/>
              </a:spcAft>
              <a:buNone/>
            </a:pPr>
            <a:r>
              <a:rPr lang="en-GB" sz="1150">
                <a:solidFill>
                  <a:srgbClr val="212121"/>
                </a:solidFill>
              </a:rPr>
              <a:t> 'University of Toronto, Harbord',</a:t>
            </a:r>
            <a:endParaRPr sz="1150">
              <a:solidFill>
                <a:srgbClr val="212121"/>
              </a:solidFill>
            </a:endParaRPr>
          </a:p>
          <a:p>
            <a:pPr indent="0" lvl="0" marL="0" rtl="0" algn="l">
              <a:spcBef>
                <a:spcPts val="0"/>
              </a:spcBef>
              <a:spcAft>
                <a:spcPts val="0"/>
              </a:spcAft>
              <a:buNone/>
            </a:pPr>
            <a:r>
              <a:rPr lang="en-GB" sz="1150">
                <a:solidFill>
                  <a:srgbClr val="212121"/>
                </a:solidFill>
              </a:rPr>
              <a:t> 'Kensington Market, Chinatown, Grange Park',</a:t>
            </a:r>
            <a:endParaRPr sz="1150">
              <a:solidFill>
                <a:srgbClr val="212121"/>
              </a:solidFill>
            </a:endParaRPr>
          </a:p>
          <a:p>
            <a:pPr indent="0" lvl="0" marL="0" rtl="0" algn="l">
              <a:spcBef>
                <a:spcPts val="0"/>
              </a:spcBef>
              <a:spcAft>
                <a:spcPts val="0"/>
              </a:spcAft>
              <a:buNone/>
            </a:pPr>
            <a:r>
              <a:rPr lang="en-GB" sz="1150">
                <a:solidFill>
                  <a:srgbClr val="212121"/>
                </a:solidFill>
              </a:rPr>
              <a:t> 'CN Tower, King and Spadina, Railway Lands, Harbourfront West, Bathurst Quay, South Niagara, Island airport',</a:t>
            </a:r>
            <a:endParaRPr sz="1150">
              <a:solidFill>
                <a:srgbClr val="212121"/>
              </a:solidFill>
            </a:endParaRPr>
          </a:p>
          <a:p>
            <a:pPr indent="0" lvl="0" marL="0" rtl="0" algn="l">
              <a:spcBef>
                <a:spcPts val="0"/>
              </a:spcBef>
              <a:spcAft>
                <a:spcPts val="0"/>
              </a:spcAft>
              <a:buNone/>
            </a:pPr>
            <a:r>
              <a:rPr lang="en-GB" sz="1150">
                <a:solidFill>
                  <a:srgbClr val="212121"/>
                </a:solidFill>
              </a:rPr>
              <a:t> 'Stn A PO Boxes',</a:t>
            </a:r>
            <a:endParaRPr sz="1150">
              <a:solidFill>
                <a:srgbClr val="212121"/>
              </a:solidFill>
            </a:endParaRPr>
          </a:p>
          <a:p>
            <a:pPr indent="0" lvl="0" marL="0" rtl="0" algn="l">
              <a:spcBef>
                <a:spcPts val="0"/>
              </a:spcBef>
              <a:spcAft>
                <a:spcPts val="0"/>
              </a:spcAft>
              <a:buNone/>
            </a:pPr>
            <a:r>
              <a:rPr lang="en-GB" sz="1150">
                <a:solidFill>
                  <a:srgbClr val="212121"/>
                </a:solidFill>
              </a:rPr>
              <a:t> 'First Canadian Place, Underground city',</a:t>
            </a:r>
            <a:endParaRPr sz="1150">
              <a:solidFill>
                <a:srgbClr val="212121"/>
              </a:solidFill>
            </a:endParaRPr>
          </a:p>
          <a:p>
            <a:pPr indent="0" lvl="0" marL="0" rtl="0" algn="l">
              <a:spcBef>
                <a:spcPts val="0"/>
              </a:spcBef>
              <a:spcAft>
                <a:spcPts val="0"/>
              </a:spcAft>
              <a:buNone/>
            </a:pPr>
            <a:r>
              <a:rPr lang="en-GB" sz="1150">
                <a:solidFill>
                  <a:srgbClr val="212121"/>
                </a:solidFill>
              </a:rPr>
              <a:t> 'Christie',</a:t>
            </a:r>
            <a:endParaRPr sz="1150">
              <a:solidFill>
                <a:srgbClr val="212121"/>
              </a:solidFill>
            </a:endParaRPr>
          </a:p>
          <a:p>
            <a:pPr indent="0" lvl="0" marL="0" rtl="0" algn="l">
              <a:spcBef>
                <a:spcPts val="0"/>
              </a:spcBef>
              <a:spcAft>
                <a:spcPts val="0"/>
              </a:spcAft>
              <a:buNone/>
            </a:pPr>
            <a:r>
              <a:rPr lang="en-GB" sz="1150">
                <a:solidFill>
                  <a:srgbClr val="212121"/>
                </a:solidFill>
              </a:rPr>
              <a:t> ‘Queen's Park, Ontario Provincial  Government’</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